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EC8CEC-3FB7-43B1-8CA0-4A99A27C8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02468D0-1E0F-4CCA-A41A-4C327D830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CABBF45-26FC-487A-8B2A-D522F8576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7CCDDB-1348-4D0C-9D70-B73B5890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8D33096-F125-436E-908B-3E58CE65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46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DE66F2-B18F-451C-BF78-0702315E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A2892CC-2569-4F40-97AE-657D0DB84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DA2097-3968-49C2-9D92-1C585933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796D3D-BDE8-475F-85EF-A22EF58F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B7AB2A7-C799-4D2F-8BCF-A91B80AB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743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A15711E-73EA-4A6F-813E-21342BA7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D09A315-0502-4F47-9C36-4083A942B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F180D5E-6046-4456-BD6C-C29D31C92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E187D7-1CCF-4239-B340-44716CC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DC4190-3E67-410C-9210-2308BF91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6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9BE04F-FFEF-4EAB-8004-1F77A524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6B2BAA-6611-469B-9A37-AAFACF6D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DF524F-C396-4B05-BF49-E64DA7B60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FDE949-BD25-43A1-9261-2C2E4AA55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B6A9CF8-0EB9-474B-A7A2-765D3932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6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C8F063-2A13-47E3-AA58-CF7F7DF1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8DAACB6-4349-458E-A1B9-9123A9D42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25DCC0-ADA1-49D4-B0A3-FC93976C6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61B487-E783-4B12-90D9-0E644C091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B7C4BBB-1C1E-42BD-B041-03F2F937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29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B16534-093F-498F-A12D-86A815A0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C9FDFD6-156D-49D1-A5EA-F2A433C8C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6EE0593-42DF-419A-A001-81226F5AA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414A65E-E8AF-47F7-83DE-F45832488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40F024-D6D1-40DD-8C6F-04C75595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8E9FB26-8D5C-4880-A2AF-F712EF1B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323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FEA8D6-CD11-4E31-AE36-7B17965A9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F48666A-BD27-45D4-A771-A974F502E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D4B5741-C904-40BA-A341-6F96F0352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ADA69B5-6271-4D34-AA9B-BF257A014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50A485E-4918-4313-9C4B-8217A89E1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16CCFB3-271B-4544-9769-085DE34C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788FBCC-4FDB-4D6D-86E1-E047C1F8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204CFE1-C000-4809-880B-3E52088B9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04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65AA77-8E41-43CB-9BD8-04268E11A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6BF1DD5-5944-4E88-A0B2-AF0AF146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969D190-A42C-45E8-AE88-9273DE84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0983DAB-B33A-4D3E-A35F-8F7834FF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279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C07BCB9-0103-49E4-9E63-8007F0C7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AB3A41F-CF62-48AF-9148-246A8306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4F63C97-6C64-4EB7-AAB6-0AE1FE1F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18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3887FF-D9C1-400B-B8EB-9C37FD1FD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646FA5-D716-4BE0-BC83-AF5284D5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3F11454-0703-464C-A58A-B670654F5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8A2EEBD-B2C9-4972-BCB3-087FC576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26A2AE-C0BA-4187-806E-BB4A9AAC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A69255-AA95-45DD-AD70-0F659210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845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EDCCBB-B7E2-42B2-BDEE-0F9CE4E5B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2A97302-EF31-44F2-91E0-23C12B49E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AF3ADC6-DAF9-4068-B36C-A63ABC3D5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4563B02-6F1E-4353-9E6B-E3E41CA96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748F8D4-F430-4CBB-931C-FFD3B546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BDA1469-D8B6-48D4-B043-82ACEB74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99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390C2E9-0810-4240-B4CC-9AFC7FA8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C2FCBF-BD1C-4CC8-A22B-B22E7D16D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9411D21-6B20-44EB-9341-9C1F66E5B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6C730-1CF8-452E-A98E-C7C93EAA1D37}" type="datetimeFigureOut">
              <a:rPr lang="nb-NO" smtClean="0"/>
              <a:t>28.09.2018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AE0F81-D626-42DA-8C02-BD3B7C948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000902-A051-40A3-B3E2-D2C57E313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705A-8FF0-4294-8F09-B8B7A6744E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211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077B5E-AC5F-4A4A-978F-5BD98F2A06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altLang="nb-NO" sz="5400" dirty="0">
                <a:latin typeface="+mn-lt"/>
                <a:ea typeface="+mn-ea"/>
                <a:cs typeface="+mn-cs"/>
              </a:rPr>
              <a:t>Trening for </a:t>
            </a:r>
            <a:r>
              <a:rPr lang="nb-NO" altLang="nb-NO" sz="5400" dirty="0" err="1">
                <a:latin typeface="+mn-lt"/>
                <a:ea typeface="+mn-ea"/>
                <a:cs typeface="+mn-cs"/>
              </a:rPr>
              <a:t>helidekkpersonell</a:t>
            </a:r>
            <a:endParaRPr lang="nb-NO" sz="54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AF78C5C-8D67-4AE9-94F8-646F3860D5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altLang="nb-NO" dirty="0"/>
              <a:t>Modul-01: Samtrening med øvrig beredskapsorganisasjon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156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D2E6DE-E036-4B28-8861-F22957D5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nb-NO" altLang="nb-NO" sz="2800" dirty="0">
                <a:latin typeface="+mn-lt"/>
                <a:ea typeface="+mn-ea"/>
                <a:cs typeface="+mn-cs"/>
              </a:rPr>
              <a:t>Modul-01: </a:t>
            </a:r>
            <a:br>
              <a:rPr lang="nb-NO" altLang="nb-NO" sz="2800" dirty="0">
                <a:latin typeface="+mn-lt"/>
                <a:ea typeface="+mn-ea"/>
                <a:cs typeface="+mn-cs"/>
              </a:rPr>
            </a:br>
            <a:r>
              <a:rPr lang="nb-NO" altLang="nb-NO" sz="2800" dirty="0">
                <a:latin typeface="+mn-lt"/>
                <a:ea typeface="+mn-ea"/>
                <a:cs typeface="+mn-cs"/>
              </a:rPr>
              <a:t>Samtrening med øvrig beredskapsorganisasjon</a:t>
            </a:r>
            <a:endParaRPr lang="nb-NO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483C1D-4307-4E84-94D6-B229231CF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u="sng" dirty="0"/>
              <a:t>Hensikt: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Vedlikeholde og utvikle </a:t>
            </a:r>
            <a:r>
              <a:rPr lang="nb-NO" dirty="0" err="1"/>
              <a:t>helidekkmanskapets</a:t>
            </a:r>
            <a:r>
              <a:rPr lang="nb-NO" dirty="0"/>
              <a:t> kompetanse i å håndtere beredskapssituasjoner</a:t>
            </a:r>
          </a:p>
          <a:p>
            <a:pPr marL="0" indent="0">
              <a:buFont typeface="Arial" charset="0"/>
              <a:buNone/>
              <a:defRPr/>
            </a:pPr>
            <a:r>
              <a:rPr lang="nb-NO" u="sng" dirty="0"/>
              <a:t>Læremål:</a:t>
            </a:r>
          </a:p>
          <a:p>
            <a:pPr>
              <a:defRPr/>
            </a:pPr>
            <a:r>
              <a:rPr lang="nb-NO" dirty="0"/>
              <a:t>Gjengi oppgavene til </a:t>
            </a:r>
            <a:r>
              <a:rPr lang="nb-NO" dirty="0" err="1"/>
              <a:t>helidekkmannskap</a:t>
            </a:r>
            <a:r>
              <a:rPr lang="nb-NO" dirty="0"/>
              <a:t> ved en beredskapssituasjon med helikopter på dekk</a:t>
            </a:r>
          </a:p>
          <a:p>
            <a:pPr>
              <a:defRPr/>
            </a:pPr>
            <a:r>
              <a:rPr lang="nb-NO" dirty="0"/>
              <a:t>Beskrive hvordan samhandle med skadestedsleder, søk &amp; redningslag og førstehjelpslag</a:t>
            </a:r>
          </a:p>
          <a:p>
            <a:pPr>
              <a:defRPr/>
            </a:pPr>
            <a:r>
              <a:rPr lang="nb-NO" dirty="0"/>
              <a:t>Beskrive aksjonsmønster ved ulike ulykkes scenarier på innretningen </a:t>
            </a:r>
          </a:p>
          <a:p>
            <a:pPr marL="0" indent="0">
              <a:buNone/>
              <a:defRPr/>
            </a:pPr>
            <a:r>
              <a:rPr lang="nb-NO" dirty="0"/>
              <a:t>    (bruk av helikopter for evakuering av innretning og samhandling med livbåtførere) </a:t>
            </a:r>
          </a:p>
          <a:p>
            <a:pPr>
              <a:defRPr/>
            </a:pPr>
            <a:r>
              <a:rPr lang="nb-NO" dirty="0"/>
              <a:t>Forklare hvordan en samspiller (hvem gjør hva) i forbindelse med evakuering fra helikopterdekk med helikopter</a:t>
            </a:r>
          </a:p>
          <a:p>
            <a:pPr marL="0" indent="0">
              <a:buFont typeface="Arial" charset="0"/>
              <a:buNone/>
              <a:defRPr/>
            </a:pPr>
            <a:r>
              <a:rPr lang="nb-NO" u="sng" dirty="0"/>
              <a:t>Innhold: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Med tilgjengelige midler og kompetanse delta og bistå øvrig beredskapsorganisasjon i å håndtere situasjoner som beskrevet i Helidekkmanualen leksjon/øvelse nr. 3 avsnitt 1 </a:t>
            </a:r>
          </a:p>
          <a:p>
            <a:pPr marL="0" indent="0">
              <a:buSzPct val="150000"/>
              <a:buNone/>
              <a:defRPr/>
            </a:pPr>
            <a:r>
              <a:rPr lang="nb-NO" u="sng" dirty="0"/>
              <a:t>Forberedelse: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dirty="0"/>
              <a:t>Invitere skadestedsleder til treningen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03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37F464-5007-4984-960E-16697CCF7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800" dirty="0">
                <a:latin typeface="+mn-lt"/>
                <a:ea typeface="+mn-ea"/>
                <a:cs typeface="+mn-cs"/>
              </a:rPr>
              <a:t>Modul-01: </a:t>
            </a:r>
            <a:br>
              <a:rPr lang="nb-NO" altLang="nb-NO" sz="2800" dirty="0">
                <a:latin typeface="+mn-lt"/>
                <a:ea typeface="+mn-ea"/>
                <a:cs typeface="+mn-cs"/>
              </a:rPr>
            </a:br>
            <a:r>
              <a:rPr lang="nb-NO" altLang="nb-NO" sz="2800" dirty="0">
                <a:latin typeface="+mn-lt"/>
                <a:ea typeface="+mn-ea"/>
                <a:cs typeface="+mn-cs"/>
              </a:rPr>
              <a:t>Samtrening med øvrig beredskapsorganisasjon</a:t>
            </a:r>
            <a:endParaRPr lang="nb-NO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437C8C-59C2-42ED-9216-46FAE6014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nb-NO" sz="1800" u="sng" dirty="0"/>
              <a:t>Gjennomføring: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sz="1800" dirty="0"/>
              <a:t>Delta, samt være aktive medspillere </a:t>
            </a:r>
          </a:p>
          <a:p>
            <a:pPr marL="0" indent="0">
              <a:buSzPct val="150000"/>
              <a:buNone/>
              <a:defRPr/>
            </a:pPr>
            <a:r>
              <a:rPr lang="nb-NO" sz="1800" u="sng" dirty="0"/>
              <a:t>Materiell: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sz="1800" dirty="0"/>
              <a:t>Utstyr som situasjonen måtte kreve</a:t>
            </a:r>
          </a:p>
          <a:p>
            <a:pPr marL="0" indent="0">
              <a:buFont typeface="Arial" charset="0"/>
              <a:buNone/>
              <a:defRPr/>
            </a:pPr>
            <a:r>
              <a:rPr lang="nb-NO" sz="1800" u="sng" dirty="0"/>
              <a:t>Etterarbeid: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sz="1800" dirty="0"/>
              <a:t>Delta på felles treningsevaluering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sz="1800" dirty="0"/>
              <a:t>Noter hvem som har deltatt på treningen</a:t>
            </a:r>
          </a:p>
          <a:p>
            <a:pPr marL="0" indent="0">
              <a:buFont typeface="Arial" charset="0"/>
              <a:buNone/>
              <a:defRPr/>
            </a:pPr>
            <a:r>
              <a:rPr lang="nb-NO" sz="1800" u="sng" dirty="0"/>
              <a:t>Beregnet tidsforbruk:</a:t>
            </a:r>
          </a:p>
          <a:p>
            <a:pPr>
              <a:buSzPct val="150000"/>
              <a:buFont typeface="Arial" charset="0"/>
              <a:buChar char="•"/>
              <a:defRPr/>
            </a:pPr>
            <a:r>
              <a:rPr lang="nb-NO" sz="1800" dirty="0"/>
              <a:t>Ca. 1-2 timer, avhengig av scenariets omfang</a:t>
            </a:r>
          </a:p>
        </p:txBody>
      </p:sp>
    </p:spTree>
    <p:extLst>
      <p:ext uri="{BB962C8B-B14F-4D97-AF65-F5344CB8AC3E}">
        <p14:creationId xmlns:p14="http://schemas.microsoft.com/office/powerpoint/2010/main" val="378845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D67E7F-0024-4BB3-93A6-A5AF394B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Gruppeoppgave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59674C-F40E-48EB-834A-466352C66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altLang="nb-NO" dirty="0"/>
              <a:t>Hvordan vil dere beskrive </a:t>
            </a:r>
            <a:r>
              <a:rPr lang="nb-NO" altLang="nb-NO" dirty="0" err="1"/>
              <a:t>helidekkmannskapets</a:t>
            </a:r>
            <a:r>
              <a:rPr lang="nb-NO" altLang="nb-NO" dirty="0"/>
              <a:t> oppgave ved en beredskapssituasjon når en får en hendelse på helikopterdekk?</a:t>
            </a:r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Hvordan vil dere beskrive </a:t>
            </a:r>
            <a:r>
              <a:rPr lang="nb-NO" altLang="nb-NO" dirty="0" err="1"/>
              <a:t>helidekkmannskapets</a:t>
            </a:r>
            <a:r>
              <a:rPr lang="nb-NO" altLang="nb-NO" dirty="0"/>
              <a:t> oppgave ved en beredskapssituasjon  når  hendelsen skjer på innretningen (generell alarm), hvor </a:t>
            </a:r>
            <a:r>
              <a:rPr lang="nb-NO" altLang="nb-NO" dirty="0" err="1"/>
              <a:t>helidekkmannskapet</a:t>
            </a:r>
            <a:r>
              <a:rPr lang="nb-NO" altLang="nb-NO" dirty="0"/>
              <a:t> har ulike beredskapsoppgaver (prioriteringer)?</a:t>
            </a:r>
          </a:p>
          <a:p>
            <a:pPr marL="0" indent="0">
              <a:buNone/>
            </a:pPr>
            <a:r>
              <a:rPr lang="nb-NO" altLang="nb-NO" dirty="0"/>
              <a:t>Diskuter oppgaver/prioriteringer ved ulike DFU scenarier.</a:t>
            </a:r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r>
              <a:rPr lang="nb-NO" altLang="nb-NO" dirty="0"/>
              <a:t>Hvordan skal dere samhandle med skadestedsleder, førstehjelpslag og S&amp;R lag i en beredskapssituasjon på helikopterdekket?</a:t>
            </a:r>
          </a:p>
          <a:p>
            <a:pPr marL="0" indent="0">
              <a:buNone/>
            </a:pPr>
            <a:endParaRPr lang="nb-NO" alt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635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75C897-DF41-4DA8-A31D-235AC218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Caseoppgave: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BBFEE81-4F84-4816-BEB9-4F7398094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/>
              <a:t>Et helikopter har gjennomført et ukontrollert nødlanding på helikopterdekket.</a:t>
            </a:r>
          </a:p>
          <a:p>
            <a:pPr marL="0" indent="0">
              <a:buNone/>
            </a:pPr>
            <a:r>
              <a:rPr lang="nb-NO" altLang="nb-NO" sz="2400" dirty="0"/>
              <a:t>Det har ikke oppstått brann, men nødlandingen har ført til betydelige skader på helikopteret, og </a:t>
            </a:r>
            <a:r>
              <a:rPr lang="nb-NO" altLang="nb-NO" sz="2400" dirty="0" err="1"/>
              <a:t>fuel</a:t>
            </a:r>
            <a:r>
              <a:rPr lang="nb-NO" altLang="nb-NO" sz="2400" dirty="0"/>
              <a:t> lekker fra maskinen. Det er 6 passasjerer og 2 piloter om bord.</a:t>
            </a:r>
          </a:p>
          <a:p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/>
              <a:t>Hvordan vil dere organisere redningsarbeidet i den første fasen (før skadestedsleder har ankommet skadestedet?</a:t>
            </a:r>
          </a:p>
          <a:p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/>
              <a:t>Hvordan vil skadestedsleder og resten av beredskapsorganisasjonen samhandle</a:t>
            </a:r>
          </a:p>
          <a:p>
            <a:pPr marL="0" indent="0">
              <a:buNone/>
            </a:pPr>
            <a:r>
              <a:rPr lang="nb-NO" altLang="nb-NO" sz="2400" dirty="0"/>
              <a:t>for å løse oppgaven  (S&amp;R, førstehjelp og </a:t>
            </a:r>
            <a:r>
              <a:rPr lang="nb-NO" altLang="nb-NO" sz="2400" dirty="0" err="1"/>
              <a:t>helidekkmannskap</a:t>
            </a:r>
            <a:r>
              <a:rPr lang="nb-NO" altLang="nb-NO" sz="2400" dirty="0"/>
              <a:t>)?</a:t>
            </a:r>
          </a:p>
          <a:p>
            <a:endParaRPr lang="nb-NO" altLang="nb-NO" sz="2400" dirty="0"/>
          </a:p>
          <a:p>
            <a:pPr marL="0" indent="0">
              <a:buNone/>
            </a:pPr>
            <a:endParaRPr lang="nb-NO" alt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Content Placeholder 9">
            <a:extLst>
              <a:ext uri="{FF2B5EF4-FFF2-40B4-BE49-F238E27FC236}">
                <a16:creationId xmlns:a16="http://schemas.microsoft.com/office/drawing/2014/main" id="{0AB7BD3D-16EA-40C9-8267-89056F804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0678" y="365125"/>
            <a:ext cx="5819775" cy="243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8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092E3C-AF9D-46ED-875F-59F4763A3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Gruppeoppgave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66C90D-0B13-45BA-BB64-6CFE837A9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altLang="nb-NO" sz="2000" dirty="0"/>
              <a:t>Hvordan vil dere som helikopterdekkmannskap samhandle med øvrig beredskapsorganisasjon dersom en planlegger å benytte helikopter som hjelpemiddel for å evakuere innretningen?</a:t>
            </a:r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r>
              <a:rPr lang="nb-NO" altLang="nb-NO" sz="2000" dirty="0"/>
              <a:t>Hvordan samhandler dere med livbåtførerne?</a:t>
            </a:r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altLang="nb-NO" sz="2000" dirty="0"/>
          </a:p>
          <a:p>
            <a:pPr marL="0" indent="0">
              <a:buNone/>
            </a:pP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36696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5BFF13-9AC8-4F66-AEEA-DF5A583D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ECA1A4-AAF6-4DBC-994D-BD07ED8B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3828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Gjennomgang av eventuelle punkter fra øvrige skift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989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351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Trening for helidekkpersonell</vt:lpstr>
      <vt:lpstr>Modul-01:  Samtrening med øvrig beredskapsorganisasjon</vt:lpstr>
      <vt:lpstr>Modul-01:  Samtrening med øvrig beredskapsorganisasjon</vt:lpstr>
      <vt:lpstr>Gruppeoppgave</vt:lpstr>
      <vt:lpstr>Caseoppgave:</vt:lpstr>
      <vt:lpstr>Gruppeoppgave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 for helidekkpersonell</dc:title>
  <dc:creator>Marita R Dorga</dc:creator>
  <cp:lastModifiedBy>Marita R Dorga</cp:lastModifiedBy>
  <cp:revision>4</cp:revision>
  <dcterms:created xsi:type="dcterms:W3CDTF">2018-09-28T06:29:06Z</dcterms:created>
  <dcterms:modified xsi:type="dcterms:W3CDTF">2018-09-28T06:55:11Z</dcterms:modified>
</cp:coreProperties>
</file>