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0B85AE-BB5C-4DF9-A824-E45704804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4C84624-092F-4F88-AAC9-C7881FA09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95E6CF-1A15-42D0-BA85-0DB90ECE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940C64A-37BD-4CAB-920D-1593F87D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6B7761-B5E1-4E5E-B8D6-B921A782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93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BF45A1-5D81-4DA9-9B6F-F002DE89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65DB45B-1608-4E08-A033-040BF7BF0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867648-2960-4106-A3CC-AEF21160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A051A9-2F86-4E6F-90EC-F9BBD46D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345226-958D-43B7-A799-DFF0EFD6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502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4147070-CF25-4CA1-9F1B-8E2E676F7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A449ACE-A421-4C01-8411-D2CF39D10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9A88FDB-C964-4796-BF5B-83575004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1E9C34F-4BC1-49D9-8DC8-DBC05993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59330B-9EC6-4A16-9F6B-E5B2A117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3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29F181-C71E-4EE8-8BA5-A1883034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E36AD3-A1EC-4175-AC8B-C486684E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91EDD3-2CBF-435B-97CC-6CBBB06C2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1067D7-1AF1-4EA8-9151-17023446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ABF66A-7563-4109-8AF6-7EE48A06B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54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B7DEE5-312D-429C-98A0-517FFC29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70B348-2654-4039-A6AB-61C3C4241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37AE38-FB38-4BEC-80DC-D0B2A929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67F063-785F-4F85-9ACA-5078E8DC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9AF488-36FE-4BE3-A308-23636BAE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236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8B462F-B305-44FB-8F8E-FCB4E9DBF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85B263-86F2-40B8-82CC-3FAF5DCBD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CC49D9F-36DF-41BA-9C9F-3356DE8F2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164DFAA-15D9-4F06-B0E4-D37C34BE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54E7CCE-6FC1-431B-AFC6-E23445E07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7E3BFC3-B3FF-450C-8704-CC2C7BCF3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218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8279F1-E29B-4101-80C7-8A8799CA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D88F611-0EBB-4E28-A21B-40FFE0DD8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661FDA6-EFED-420D-A35E-F7740E41C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54BF585-5489-4456-B63C-50E316A38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DE4A71F-D5DE-4BF0-AD24-44B1DE80A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0A36490-2404-4BD5-9298-6FA330FAF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E5D886E-8379-4FDD-8A98-E21BF6C5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E21481A-B10D-4B95-9C23-FBCD4767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518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946184-66BD-46DC-92C9-5434C27E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76C3AA2-C109-4A6B-AE33-0642C5D8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09176DE-1262-471D-910D-FB369DB3A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E13E903-69DC-48B2-9EFA-09BC53AA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281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B0E9D72-A9D4-4883-873E-E69B7A28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0D2DBCA-5887-4E08-885B-33861269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4C65D69-EC11-44B0-ABB2-18105E3B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1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DD3AC0-FC55-4ED1-9169-86235565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94BBF6-586A-41BC-BB55-535FEBB45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5357C7-D4D1-42DC-AD04-4E414E803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AD86A2E-17E7-42A3-8BFA-04FBE89D1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71FD794-CABC-4A4B-9A19-109FA9CCB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76CE75B-605F-4176-AE03-E398B516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81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FA1F3F-6B90-4E67-9769-52572007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FE3F88A-A725-4F65-9D57-EF5FF3907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0DBC06F-52B2-4413-AA69-1CB199DC0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227C275-9FC1-4E51-A468-0F195FE5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317C79C-1C7C-4FF2-894B-39A49528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19974D0-5F15-4ACC-877F-AD6C56C0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352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59E4520-AC8C-4D99-86B3-E06C6F39E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E3478F9-BACF-4395-82EE-809917BF5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5FA0F9-167F-45FB-8475-340EAA9E8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9DAD-D530-447E-8E26-9DCA98040FBF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C50192-AA33-4583-9F5C-CC15D5462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B131A7-0657-4594-8922-14132C808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9411-1034-4613-9B0D-60246DBFB3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475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52EE8C-BDE5-4015-86D5-3CA2C8248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nb-NO" altLang="nb-NO" b="1" dirty="0"/>
              <a:t>Trening for </a:t>
            </a:r>
            <a:r>
              <a:rPr lang="nb-NO" altLang="nb-NO" b="1" dirty="0" err="1"/>
              <a:t>helidekkpersonell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C27F035-0963-4898-8BAD-3CCBBAC10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r>
              <a:rPr lang="nb-NO" altLang="nb-NO" b="1" dirty="0"/>
              <a:t>Modul-04: Adferd på </a:t>
            </a:r>
            <a:r>
              <a:rPr lang="nb-NO" altLang="nb-NO" b="1" dirty="0" err="1"/>
              <a:t>helidekk</a:t>
            </a:r>
            <a:endParaRPr lang="nb-NO" altLang="nb-NO" b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4156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6407D4-2097-4B35-881E-83777D66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Modul-04: Adferd på </a:t>
            </a:r>
            <a:r>
              <a:rPr lang="nb-NO" altLang="nb-NO" b="1" dirty="0" err="1"/>
              <a:t>helidekk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C692E9-A0DE-48CD-83C8-AB314DAB8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Hensikt: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Sørge for at all ferdsel på </a:t>
            </a:r>
            <a:r>
              <a:rPr lang="nb-NO" dirty="0" err="1"/>
              <a:t>helidekk</a:t>
            </a:r>
            <a:r>
              <a:rPr lang="nb-NO" dirty="0"/>
              <a:t> foregår på en sikkerhetsmessig forsvarlig måte, med vekt på både egen og passasjerenes atferd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Læremål:</a:t>
            </a:r>
          </a:p>
          <a:p>
            <a:pPr>
              <a:defRPr/>
            </a:pPr>
            <a:r>
              <a:rPr lang="nb-NO" dirty="0"/>
              <a:t>Gjengi rutiner for alternativ ruting av passasjerer ref. innholdet i helikopterets faresoner </a:t>
            </a:r>
          </a:p>
          <a:p>
            <a:pPr>
              <a:defRPr/>
            </a:pPr>
            <a:r>
              <a:rPr lang="nb-NO" dirty="0"/>
              <a:t> Kunne beskrive retningslinjer for adferd og handlingsmønster med vekt på egen og passasjerenes sikkerhet</a:t>
            </a:r>
          </a:p>
          <a:p>
            <a:pPr>
              <a:defRPr/>
            </a:pPr>
            <a:r>
              <a:rPr lang="nb-NO" dirty="0"/>
              <a:t> Gjengi reaksjonsmønster for </a:t>
            </a:r>
            <a:r>
              <a:rPr lang="nb-NO" dirty="0" err="1"/>
              <a:t>helidekkpersonell</a:t>
            </a:r>
            <a:r>
              <a:rPr lang="nb-NO" dirty="0"/>
              <a:t> ved uregelmessig adferd</a:t>
            </a:r>
          </a:p>
          <a:p>
            <a:pPr marL="0" indent="0">
              <a:buNone/>
              <a:defRPr/>
            </a:pPr>
            <a:r>
              <a:rPr lang="nb-NO" dirty="0"/>
              <a:t>     (stressreaksjoner, flyskrekk,  etc.)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Innhold: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Orientere om, og trene/øve på riktig ferdsel basert på de begrensninger/muligheter helikopter gangveier, nedganger og andre lokale forhold gir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Spesiell oppmerksomhet på begrensninger som vær og vind gir</a:t>
            </a:r>
          </a:p>
        </p:txBody>
      </p:sp>
    </p:spTree>
    <p:extLst>
      <p:ext uri="{BB962C8B-B14F-4D97-AF65-F5344CB8AC3E}">
        <p14:creationId xmlns:p14="http://schemas.microsoft.com/office/powerpoint/2010/main" val="129829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29E51E-85AA-41D1-8C68-FAA4305B5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/>
          <a:lstStyle/>
          <a:p>
            <a:r>
              <a:rPr lang="nb-NO" altLang="nb-NO" b="1" dirty="0"/>
              <a:t>Modul-04: Adferd på </a:t>
            </a:r>
            <a:r>
              <a:rPr lang="nb-NO" altLang="nb-NO" b="1" dirty="0" err="1"/>
              <a:t>helidekk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86B216-745E-4597-B9C2-306393023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854"/>
            <a:ext cx="10515600" cy="4709109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Forberedelser: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Gjennomføre et søk </a:t>
            </a:r>
            <a:r>
              <a:rPr lang="nb-NO"/>
              <a:t>i avvikssystemet </a:t>
            </a:r>
            <a:r>
              <a:rPr lang="nb-NO" dirty="0"/>
              <a:t>på helikopteroperasjon for å lære av HMS hendelser 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Gjennomføring: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Gi deltakerne en teoretisk orientering om eksisterende retningslinjer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Teste reaksjon ved ureglementert atferd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Kan gjennomføres som en reell øvelse, eventuelt simuleres, (vær særdeles årvåken ved reell øvelse)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Etterarbeid: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Foreta evaluering og dokumenter dette. 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Noter hvem som har deltatt på treningen</a:t>
            </a:r>
          </a:p>
          <a:p>
            <a:pPr marL="0" indent="0">
              <a:buFont typeface="Arial" charset="0"/>
              <a:buNone/>
              <a:defRPr/>
            </a:pPr>
            <a:r>
              <a:rPr lang="nb-NO" b="1" u="sng" dirty="0"/>
              <a:t>Tidsforbruk: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 err="1"/>
              <a:t>Ca</a:t>
            </a:r>
            <a:r>
              <a:rPr lang="nb-NO" dirty="0"/>
              <a:t> 1 time</a:t>
            </a:r>
          </a:p>
        </p:txBody>
      </p:sp>
    </p:spTree>
    <p:extLst>
      <p:ext uri="{BB962C8B-B14F-4D97-AF65-F5344CB8AC3E}">
        <p14:creationId xmlns:p14="http://schemas.microsoft.com/office/powerpoint/2010/main" val="143806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C91588-0BD9-4BF7-AEDA-C8BE5562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Gruppeoppgave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FB02CB-B7F1-434F-B613-2D638B2D7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nb-NO" dirty="0"/>
              <a:t>Hvilke type uregelmessig adferd kan oppstå fra passasjerer på et helikopterdekk</a:t>
            </a:r>
          </a:p>
          <a:p>
            <a:pPr marL="0" indent="0">
              <a:buNone/>
              <a:defRPr/>
            </a:pPr>
            <a:r>
              <a:rPr lang="nb-NO" dirty="0"/>
              <a:t>(ved bagasjehåndtering, sterk vind og annen uregelmessig situasjoner)?</a:t>
            </a:r>
          </a:p>
          <a:p>
            <a:pPr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Hva er alternativt handlingsmønster fra dere ved denne type adferd/situasjon?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endParaRPr lang="nb-NO" dirty="0"/>
          </a:p>
          <a:p>
            <a:pPr>
              <a:defRPr/>
            </a:pPr>
            <a:endParaRPr lang="nb-NO" dirty="0"/>
          </a:p>
          <a:p>
            <a:pPr>
              <a:defRPr/>
            </a:pPr>
            <a:endParaRPr lang="nb-NO" dirty="0"/>
          </a:p>
          <a:p>
            <a:pPr marL="0" indent="0">
              <a:buNone/>
              <a:defRPr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630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BF8865-32D6-4286-B27E-A6B4E135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>
                <a:solidFill>
                  <a:srgbClr val="211E1E"/>
                </a:solidFill>
                <a:latin typeface="Calibri" panose="020F0502020204030204" pitchFamily="34" charset="0"/>
              </a:rPr>
              <a:t>Krisehåndtering – Press/Stress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3937AF-A9A9-45C5-89F3-2103EBE90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70900" cy="598321"/>
          </a:xfrm>
        </p:spPr>
        <p:txBody>
          <a:bodyPr/>
          <a:lstStyle/>
          <a:p>
            <a:pPr marL="0" indent="0">
              <a:buNone/>
            </a:pPr>
            <a:r>
              <a:rPr lang="nb-NO" altLang="nb-NO" dirty="0"/>
              <a:t>Typiske reaksjoner ved opplevd stress</a:t>
            </a:r>
          </a:p>
          <a:p>
            <a:pPr marL="0" indent="0">
              <a:buNone/>
            </a:pPr>
            <a:endParaRPr lang="nb-NO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FC57094B-751B-42F2-BA52-7703D5A2A99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58871"/>
            <a:ext cx="8496300" cy="4032250"/>
            <a:chOff x="323850" y="1773238"/>
            <a:chExt cx="8496300" cy="4032250"/>
          </a:xfrm>
        </p:grpSpPr>
        <p:grpSp>
          <p:nvGrpSpPr>
            <p:cNvPr id="5" name="Group 17">
              <a:extLst>
                <a:ext uri="{FF2B5EF4-FFF2-40B4-BE49-F238E27FC236}">
                  <a16:creationId xmlns:a16="http://schemas.microsoft.com/office/drawing/2014/main" id="{2BAFB82C-F577-4FB4-AAE4-44CA134725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850" y="1773238"/>
              <a:ext cx="8485188" cy="4032250"/>
              <a:chOff x="204" y="1117"/>
              <a:chExt cx="5345" cy="1723"/>
            </a:xfrm>
          </p:grpSpPr>
          <p:sp>
            <p:nvSpPr>
              <p:cNvPr id="16" name="Rectangle 18">
                <a:extLst>
                  <a:ext uri="{FF2B5EF4-FFF2-40B4-BE49-F238E27FC236}">
                    <a16:creationId xmlns:a16="http://schemas.microsoft.com/office/drawing/2014/main" id="{03A6ED25-4CAD-42B3-8C9D-2F92536F9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" y="1117"/>
                <a:ext cx="1769" cy="1723"/>
              </a:xfrm>
              <a:prstGeom prst="rect">
                <a:avLst/>
              </a:prstGeom>
              <a:solidFill>
                <a:srgbClr val="A0A9B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75B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Aft>
                    <a:spcPct val="0"/>
                  </a:spcAft>
                  <a:buClrTx/>
                  <a:buFontTx/>
                  <a:buNone/>
                </a:pPr>
                <a:endParaRPr lang="en-US" altLang="nb-NO" sz="320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  <p:sp>
            <p:nvSpPr>
              <p:cNvPr id="17" name="Rectangle 19">
                <a:extLst>
                  <a:ext uri="{FF2B5EF4-FFF2-40B4-BE49-F238E27FC236}">
                    <a16:creationId xmlns:a16="http://schemas.microsoft.com/office/drawing/2014/main" id="{DCA2D731-758D-4498-B9B7-E27C71AF7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1117"/>
                <a:ext cx="1769" cy="1723"/>
              </a:xfrm>
              <a:prstGeom prst="rect">
                <a:avLst/>
              </a:prstGeom>
              <a:solidFill>
                <a:srgbClr val="A0A9B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75B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Aft>
                    <a:spcPct val="0"/>
                  </a:spcAft>
                  <a:buClrTx/>
                  <a:buFontTx/>
                  <a:buNone/>
                </a:pPr>
                <a:endParaRPr lang="en-US" altLang="nb-NO" sz="320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  <p:sp>
            <p:nvSpPr>
              <p:cNvPr id="18" name="Rectangle 20">
                <a:extLst>
                  <a:ext uri="{FF2B5EF4-FFF2-40B4-BE49-F238E27FC236}">
                    <a16:creationId xmlns:a16="http://schemas.microsoft.com/office/drawing/2014/main" id="{8ECE3CCA-9490-4F6E-A6DC-3267CFB84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117"/>
                <a:ext cx="1769" cy="1723"/>
              </a:xfrm>
              <a:prstGeom prst="rect">
                <a:avLst/>
              </a:prstGeom>
              <a:solidFill>
                <a:srgbClr val="A0A9B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75B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−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10000"/>
                  </a:lnSpc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0"/>
                  </a:spcBef>
                  <a:spcAft>
                    <a:spcPct val="4000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Aft>
                    <a:spcPct val="0"/>
                  </a:spcAft>
                  <a:buClrTx/>
                  <a:buFontTx/>
                  <a:buNone/>
                </a:pPr>
                <a:endParaRPr lang="en-US" altLang="nb-NO" sz="320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6" name="Rectangle 34">
              <a:extLst>
                <a:ext uri="{FF2B5EF4-FFF2-40B4-BE49-F238E27FC236}">
                  <a16:creationId xmlns:a16="http://schemas.microsoft.com/office/drawing/2014/main" id="{9CF824C0-1744-4B50-B9D0-367CE430C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6913" y="2530475"/>
              <a:ext cx="2663825" cy="2409825"/>
            </a:xfrm>
            <a:prstGeom prst="rect">
              <a:avLst/>
            </a:prstGeom>
            <a:solidFill>
              <a:srgbClr val="F2F1F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endParaRPr lang="en-US" altLang="nb-NO" sz="3200">
                <a:solidFill>
                  <a:schemeClr val="tx1"/>
                </a:solidFill>
                <a:latin typeface="Lucida Sans" panose="020B0602030504020204" pitchFamily="34" charset="0"/>
              </a:endParaRPr>
            </a:p>
          </p:txBody>
        </p:sp>
        <p:sp>
          <p:nvSpPr>
            <p:cNvPr id="7" name="Rectangle 35">
              <a:extLst>
                <a:ext uri="{FF2B5EF4-FFF2-40B4-BE49-F238E27FC236}">
                  <a16:creationId xmlns:a16="http://schemas.microsoft.com/office/drawing/2014/main" id="{92844C85-CD99-4DAE-AB91-E4A1627A0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8538" y="2530475"/>
              <a:ext cx="2663825" cy="2409825"/>
            </a:xfrm>
            <a:prstGeom prst="rect">
              <a:avLst/>
            </a:prstGeom>
            <a:solidFill>
              <a:srgbClr val="F2F1F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endParaRPr lang="en-US" altLang="nb-NO" sz="3200">
                <a:solidFill>
                  <a:schemeClr val="tx1"/>
                </a:solidFill>
                <a:latin typeface="Lucida Sans" panose="020B0602030504020204" pitchFamily="34" charset="0"/>
              </a:endParaRPr>
            </a:p>
          </p:txBody>
        </p:sp>
        <p:sp>
          <p:nvSpPr>
            <p:cNvPr id="8" name="Rectangle 36">
              <a:extLst>
                <a:ext uri="{FF2B5EF4-FFF2-40B4-BE49-F238E27FC236}">
                  <a16:creationId xmlns:a16="http://schemas.microsoft.com/office/drawing/2014/main" id="{5228F92C-C306-4B0D-8E65-AABF1538D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8" y="2530475"/>
              <a:ext cx="2663825" cy="2409825"/>
            </a:xfrm>
            <a:prstGeom prst="rect">
              <a:avLst/>
            </a:prstGeom>
            <a:solidFill>
              <a:srgbClr val="F2F1F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endParaRPr lang="en-US" altLang="nb-NO" sz="3200">
                <a:solidFill>
                  <a:schemeClr val="tx1"/>
                </a:solidFill>
                <a:latin typeface="Lucida Sans" panose="020B0602030504020204" pitchFamily="34" charset="0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1C6479E9-31CE-4401-9B93-111623599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313" y="2565400"/>
              <a:ext cx="2566987" cy="266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7271" tIns="43635" rIns="87271" bIns="43635"/>
            <a:lstStyle>
              <a:lvl1pPr marL="155575" indent="-155575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45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Uro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Økt puls og pust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Hjertebank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Kvalme, oppkast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Svette / gysninger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Overaktiv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Handlingslammet</a:t>
              </a: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EF6ADB30-FBB9-447B-8743-D6F5DB15C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7563" y="2565400"/>
              <a:ext cx="2511425" cy="280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7271" tIns="43635" rIns="87271" bIns="43635"/>
            <a:lstStyle>
              <a:lvl1pPr marL="155575" indent="-155575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45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Irritabilitet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Aggresjon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Tristhet </a:t>
              </a:r>
            </a:p>
            <a:p>
              <a:pPr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Gråt og fortvilelse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Uvirkelig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Overveldende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Hjelpeløs</a:t>
              </a: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23AE3A55-DDAF-49AF-9358-161514D24B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3163" y="2565400"/>
              <a:ext cx="2566987" cy="2376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7271" tIns="43635" rIns="87271" bIns="43635"/>
            <a:lstStyle>
              <a:lvl1pPr marL="155575" indent="-155575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728663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728663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45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Forvirring</a:t>
              </a:r>
            </a:p>
            <a:p>
              <a:pPr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Rigid tenkning</a:t>
              </a:r>
            </a:p>
            <a:p>
              <a:pPr>
                <a:lnSpc>
                  <a:spcPct val="90000"/>
                </a:lnSpc>
                <a:spcBef>
                  <a:spcPct val="4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Syns og hørsels-forstyrrelser</a:t>
              </a:r>
            </a:p>
            <a:p>
              <a:pPr>
                <a:lnSpc>
                  <a:spcPct val="90000"/>
                </a:lnSpc>
                <a:spcBef>
                  <a:spcPct val="4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Mentalt tunnelsyn</a:t>
              </a:r>
            </a:p>
            <a:p>
              <a:pPr>
                <a:lnSpc>
                  <a:spcPct val="90000"/>
                </a:lnSpc>
                <a:spcBef>
                  <a:spcPct val="40000"/>
                </a:spcBef>
                <a:spcAft>
                  <a:spcPct val="0"/>
                </a:spcAft>
                <a:buClrTx/>
                <a:buSzPct val="80000"/>
                <a:buFontTx/>
                <a:buChar char="•"/>
              </a:pPr>
              <a:r>
                <a:rPr lang="nb-NO" altLang="nb-NO" sz="1600">
                  <a:solidFill>
                    <a:srgbClr val="000000"/>
                  </a:solidFill>
                </a:rPr>
                <a:t>Redusert konsentrasjon </a:t>
              </a:r>
              <a:br>
                <a:rPr lang="nb-NO" altLang="nb-NO" sz="1600">
                  <a:solidFill>
                    <a:srgbClr val="000000"/>
                  </a:solidFill>
                </a:rPr>
              </a:br>
              <a:r>
                <a:rPr lang="nb-NO" altLang="nb-NO" sz="1600">
                  <a:solidFill>
                    <a:srgbClr val="000000"/>
                  </a:solidFill>
                </a:rPr>
                <a:t>og oppmerksomhet</a:t>
              </a:r>
            </a:p>
          </p:txBody>
        </p:sp>
        <p:sp>
          <p:nvSpPr>
            <p:cNvPr id="12" name="Rectangle 24">
              <a:extLst>
                <a:ext uri="{FF2B5EF4-FFF2-40B4-BE49-F238E27FC236}">
                  <a16:creationId xmlns:a16="http://schemas.microsoft.com/office/drawing/2014/main" id="{C52CEEF5-9170-429C-BD64-CD48CB925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850" y="1916113"/>
              <a:ext cx="2808288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75B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r>
                <a:rPr lang="nb-NO" altLang="nb-NO" sz="2800" b="1" dirty="0">
                  <a:solidFill>
                    <a:srgbClr val="7030A0"/>
                  </a:solidFill>
                  <a:latin typeface="Lucida Sans" panose="020B0602030504020204" pitchFamily="34" charset="0"/>
                </a:rPr>
                <a:t>Fysiologiske</a:t>
              </a:r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2FBACDD-800A-497D-B164-4826BEFA2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2138" y="1916113"/>
              <a:ext cx="2808287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75B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r>
                <a:rPr lang="nb-NO" altLang="nb-NO" sz="2800" b="1">
                  <a:solidFill>
                    <a:srgbClr val="7030A0"/>
                  </a:solidFill>
                  <a:latin typeface="Lucida Sans" panose="020B0602030504020204" pitchFamily="34" charset="0"/>
                </a:rPr>
                <a:t>Emosjonelle</a:t>
              </a:r>
            </a:p>
          </p:txBody>
        </p:sp>
        <p:sp>
          <p:nvSpPr>
            <p:cNvPr id="14" name="Rectangle 26">
              <a:extLst>
                <a:ext uri="{FF2B5EF4-FFF2-40B4-BE49-F238E27FC236}">
                  <a16:creationId xmlns:a16="http://schemas.microsoft.com/office/drawing/2014/main" id="{3AE1FB1F-51B8-499E-99E6-D0213644E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1863" y="1916113"/>
              <a:ext cx="2808287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75B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r>
                <a:rPr lang="nb-NO" altLang="nb-NO" sz="2800" b="1">
                  <a:solidFill>
                    <a:srgbClr val="7030A0"/>
                  </a:solidFill>
                  <a:latin typeface="Lucida Sans" panose="020B0602030504020204" pitchFamily="34" charset="0"/>
                </a:rPr>
                <a:t>Mentale</a:t>
              </a:r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9D77A96-9641-4777-8D5B-0CE6D60D1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00" y="5081588"/>
              <a:ext cx="8470900" cy="4699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A0A9B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−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10000"/>
                </a:lnSpc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4000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r>
                <a:rPr lang="nb-NO" altLang="nb-NO" sz="2400">
                  <a:solidFill>
                    <a:srgbClr val="7030A0"/>
                  </a:solidFill>
                  <a:latin typeface="Lucida Sans" panose="020B0602030504020204" pitchFamily="34" charset="0"/>
                </a:rPr>
                <a:t>Påvirker vår vurderingsevne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321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250212-C66C-42BD-8D4B-5777CEE2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Helikopter faresone 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0E4E93-8F36-4ACF-816E-1ED9AFD33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724"/>
            <a:ext cx="10515600" cy="965701"/>
          </a:xfrm>
        </p:spPr>
        <p:txBody>
          <a:bodyPr/>
          <a:lstStyle/>
          <a:p>
            <a:pPr marL="0" indent="0">
              <a:buNone/>
            </a:pPr>
            <a:r>
              <a:rPr lang="nb-NO" altLang="nb-NO" dirty="0"/>
              <a:t>Hva legger en i helikopterets faresoner, og hvordan påvirker faresonene deres valg av bruk av opp/nedgang?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7EF5D2C9-C071-4D82-A133-4AB164F76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6419" y="2511425"/>
            <a:ext cx="3459162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81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EE347D-E3B9-46F7-B9F8-0EB6F538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b="1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7D72DD-2342-48AC-B97A-C78F0C7B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nb-NO" dirty="0"/>
              <a:t>Gjennomgang av eventuelle punkter fra øvrige skift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endParaRPr lang="nb-NO" dirty="0"/>
          </a:p>
          <a:p>
            <a:pPr marL="0" indent="0">
              <a:buNone/>
              <a:defRPr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9578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240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Office-tema</vt:lpstr>
      <vt:lpstr>Trening for helidekkpersonell</vt:lpstr>
      <vt:lpstr>Modul-04: Adferd på helidekk</vt:lpstr>
      <vt:lpstr>Modul-04: Adferd på helidekk</vt:lpstr>
      <vt:lpstr>Gruppeoppgave</vt:lpstr>
      <vt:lpstr>Krisehåndtering – Press/Stress</vt:lpstr>
      <vt:lpstr>Helikopter faresone 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 for helidekkpersonell</dc:title>
  <dc:creator>Marita R Dorga</dc:creator>
  <cp:lastModifiedBy>Marita R Dorga</cp:lastModifiedBy>
  <cp:revision>2</cp:revision>
  <dcterms:created xsi:type="dcterms:W3CDTF">2018-10-02T07:05:08Z</dcterms:created>
  <dcterms:modified xsi:type="dcterms:W3CDTF">2019-01-09T10:21:11Z</dcterms:modified>
</cp:coreProperties>
</file>