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20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BDAAF20-C023-4846-8D42-4717F6449CAC}"/>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B4EDE0E-56FD-43DF-8E76-7FD4D1B413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F2E518B0-698B-491E-AB23-5CAD8E6F0501}"/>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5" name="Plassholder for bunntekst 4">
            <a:extLst>
              <a:ext uri="{FF2B5EF4-FFF2-40B4-BE49-F238E27FC236}">
                <a16:creationId xmlns:a16="http://schemas.microsoft.com/office/drawing/2014/main" id="{4563D30E-4306-4F9B-AA75-8119653C395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28BDDD4-59EE-4BDC-8C89-D05DF4874236}"/>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280784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9CB21C-5897-49AB-89F4-606E7428A817}"/>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CDD9B386-4B32-4757-AA8A-38C513240FC4}"/>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89F259B-6039-42C8-92BB-03061F364FD7}"/>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5" name="Plassholder for bunntekst 4">
            <a:extLst>
              <a:ext uri="{FF2B5EF4-FFF2-40B4-BE49-F238E27FC236}">
                <a16:creationId xmlns:a16="http://schemas.microsoft.com/office/drawing/2014/main" id="{B8362B7D-62BD-4662-92C3-ED0621B1655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F52BD62-17CD-453C-9BDA-AF86ACEF156D}"/>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311292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83D79EA8-326C-40EF-BE9C-7C57698616B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C5295B1A-35EF-4525-B95E-1603F50B071C}"/>
              </a:ext>
            </a:extLst>
          </p:cNvPr>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203799A-677E-4CDB-A03D-5599B1534471}"/>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5" name="Plassholder for bunntekst 4">
            <a:extLst>
              <a:ext uri="{FF2B5EF4-FFF2-40B4-BE49-F238E27FC236}">
                <a16:creationId xmlns:a16="http://schemas.microsoft.com/office/drawing/2014/main" id="{FE043C5D-1DE4-4D40-A349-81C3CCEE5C8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627D31A-935D-4A21-A6D2-AD8B13A72181}"/>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360918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1A0B60-74E9-42CA-B5D0-9BE5F55BBC4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6224435-4ABC-4D42-B3D8-7F9130004CEA}"/>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995B19D-5223-442D-ACFA-EE5C9988057F}"/>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5" name="Plassholder for bunntekst 4">
            <a:extLst>
              <a:ext uri="{FF2B5EF4-FFF2-40B4-BE49-F238E27FC236}">
                <a16:creationId xmlns:a16="http://schemas.microsoft.com/office/drawing/2014/main" id="{EDE91CCB-D974-47C0-84D4-1A69011B93B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2EDE1D7-F1C5-43BA-9A71-C99EC66DDDF6}"/>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331380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D4AB57-72A5-4564-96B5-3C14AC571281}"/>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928DC20A-AB71-44C4-A8DE-09C50ADE8B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a:extLst>
              <a:ext uri="{FF2B5EF4-FFF2-40B4-BE49-F238E27FC236}">
                <a16:creationId xmlns:a16="http://schemas.microsoft.com/office/drawing/2014/main" id="{6D62A0D0-89F5-4D89-AFC2-4401FF6DEB35}"/>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5" name="Plassholder for bunntekst 4">
            <a:extLst>
              <a:ext uri="{FF2B5EF4-FFF2-40B4-BE49-F238E27FC236}">
                <a16:creationId xmlns:a16="http://schemas.microsoft.com/office/drawing/2014/main" id="{4A0B2A63-523C-43C2-AEE0-58DA48B8604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C3AD15B-BC71-4253-80A4-522CB4D2FD26}"/>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4037843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111E64-28F4-4B0C-B77D-9EA5A4D85D56}"/>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03B99ED-3F12-4A07-BCEA-E1EE5E6DBA0F}"/>
              </a:ext>
            </a:extLst>
          </p:cNvPr>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4533D9C2-0625-4D77-A4FD-F317182FD7E0}"/>
              </a:ext>
            </a:extLst>
          </p:cNvPr>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E8A1647E-6EBA-4790-A6CC-1EF65F8A7CE0}"/>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6" name="Plassholder for bunntekst 5">
            <a:extLst>
              <a:ext uri="{FF2B5EF4-FFF2-40B4-BE49-F238E27FC236}">
                <a16:creationId xmlns:a16="http://schemas.microsoft.com/office/drawing/2014/main" id="{03947644-F9E0-48F5-B99C-78E40AF00E9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8CAD688B-C295-49CC-BB98-6C4BD9D69D98}"/>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200549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3E7FA2-2172-4C8B-958D-F446D61E1266}"/>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66E1D3A1-25BE-4A06-A487-F1844C6F2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a:extLst>
              <a:ext uri="{FF2B5EF4-FFF2-40B4-BE49-F238E27FC236}">
                <a16:creationId xmlns:a16="http://schemas.microsoft.com/office/drawing/2014/main" id="{AAC6D7C5-767C-4716-804B-724E2CAB0958}"/>
              </a:ext>
            </a:extLst>
          </p:cNvPr>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651983BF-864C-4C14-AAAD-A39CB23F3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a:extLst>
              <a:ext uri="{FF2B5EF4-FFF2-40B4-BE49-F238E27FC236}">
                <a16:creationId xmlns:a16="http://schemas.microsoft.com/office/drawing/2014/main" id="{96D6B297-58E3-425D-AC1D-7A584D48F5DE}"/>
              </a:ext>
            </a:extLst>
          </p:cNvPr>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9F837E75-F7FD-4462-A63E-FAA3F2EEDC89}"/>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8" name="Plassholder for bunntekst 7">
            <a:extLst>
              <a:ext uri="{FF2B5EF4-FFF2-40B4-BE49-F238E27FC236}">
                <a16:creationId xmlns:a16="http://schemas.microsoft.com/office/drawing/2014/main" id="{858962FC-0B77-4678-A8B9-521E5994A2BB}"/>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E59B2879-1A16-4252-9703-C3C10F2B78FE}"/>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1184100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0050DD-0909-4CFE-A363-4C696F2B271A}"/>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862DE02-18BD-4F9D-9C76-F23E01A8FA79}"/>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4" name="Plassholder for bunntekst 3">
            <a:extLst>
              <a:ext uri="{FF2B5EF4-FFF2-40B4-BE49-F238E27FC236}">
                <a16:creationId xmlns:a16="http://schemas.microsoft.com/office/drawing/2014/main" id="{3FF7F3EE-A583-46F1-A19A-0C33A584C63D}"/>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514869B7-FDEC-406C-ACD5-1CB29EEE60C6}"/>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341682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F59EF0E0-0880-45C9-B7D7-755AC1D64952}"/>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3" name="Plassholder for bunntekst 2">
            <a:extLst>
              <a:ext uri="{FF2B5EF4-FFF2-40B4-BE49-F238E27FC236}">
                <a16:creationId xmlns:a16="http://schemas.microsoft.com/office/drawing/2014/main" id="{48BBB805-BBC8-496E-8D24-2BCAA2251CFA}"/>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5F666D2D-B97C-4FAC-ACA8-483E9076F1A2}"/>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3791276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326AB1-F055-47BF-A44F-73DA3B46E911}"/>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A62CD62-9255-46C2-90BA-4DEB3C6896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3A5BC81A-748F-42CD-BE8B-C735C8A04C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DC8DF1FD-40E2-4E3A-BC0C-394C918BF38C}"/>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6" name="Plassholder for bunntekst 5">
            <a:extLst>
              <a:ext uri="{FF2B5EF4-FFF2-40B4-BE49-F238E27FC236}">
                <a16:creationId xmlns:a16="http://schemas.microsoft.com/office/drawing/2014/main" id="{F63BD3CB-EE93-4F40-852B-34BC8EE2A82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B17D267-33CD-4FCB-B7F2-3815561AE5CA}"/>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1812300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092C22B-C5F5-4346-9636-13EB951C52D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F3139559-63C3-447D-AEB3-051CFE00BE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CEE5023D-0A89-425D-BEC0-C283101D2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a:extLst>
              <a:ext uri="{FF2B5EF4-FFF2-40B4-BE49-F238E27FC236}">
                <a16:creationId xmlns:a16="http://schemas.microsoft.com/office/drawing/2014/main" id="{00EB90FA-97F7-4D20-94EE-1C9D4C8DC2E8}"/>
              </a:ext>
            </a:extLst>
          </p:cNvPr>
          <p:cNvSpPr>
            <a:spLocks noGrp="1"/>
          </p:cNvSpPr>
          <p:nvPr>
            <p:ph type="dt" sz="half" idx="10"/>
          </p:nvPr>
        </p:nvSpPr>
        <p:spPr/>
        <p:txBody>
          <a:bodyPr/>
          <a:lstStyle/>
          <a:p>
            <a:fld id="{45AFE057-073F-452C-9A56-2F46991D60CD}" type="datetimeFigureOut">
              <a:rPr lang="nb-NO" smtClean="0"/>
              <a:t>20.11.2018</a:t>
            </a:fld>
            <a:endParaRPr lang="nb-NO"/>
          </a:p>
        </p:txBody>
      </p:sp>
      <p:sp>
        <p:nvSpPr>
          <p:cNvPr id="6" name="Plassholder for bunntekst 5">
            <a:extLst>
              <a:ext uri="{FF2B5EF4-FFF2-40B4-BE49-F238E27FC236}">
                <a16:creationId xmlns:a16="http://schemas.microsoft.com/office/drawing/2014/main" id="{9BEB64B3-C1C6-4638-9E8D-45A6429B44C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17E9AFA-4846-42EA-9FC2-5C8E66AC87C8}"/>
              </a:ext>
            </a:extLst>
          </p:cNvPr>
          <p:cNvSpPr>
            <a:spLocks noGrp="1"/>
          </p:cNvSpPr>
          <p:nvPr>
            <p:ph type="sldNum" sz="quarter" idx="12"/>
          </p:nvPr>
        </p:nvSpPr>
        <p:spPr/>
        <p:txBody>
          <a:bodyPr/>
          <a:lstStyle/>
          <a:p>
            <a:fld id="{63C7A9AF-E738-4479-AF08-FF2AA9DBE21F}" type="slidenum">
              <a:rPr lang="nb-NO" smtClean="0"/>
              <a:t>‹#›</a:t>
            </a:fld>
            <a:endParaRPr lang="nb-NO"/>
          </a:p>
        </p:txBody>
      </p:sp>
    </p:spTree>
    <p:extLst>
      <p:ext uri="{BB962C8B-B14F-4D97-AF65-F5344CB8AC3E}">
        <p14:creationId xmlns:p14="http://schemas.microsoft.com/office/powerpoint/2010/main" val="629903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2D27DE7-134B-46F5-BC02-E09AB4476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51234FCB-2A47-49F0-8B3A-53150A3E8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59B5D0E-D766-49F7-9B83-2714CD21A3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FE057-073F-452C-9A56-2F46991D60CD}" type="datetimeFigureOut">
              <a:rPr lang="nb-NO" smtClean="0"/>
              <a:t>20.11.2018</a:t>
            </a:fld>
            <a:endParaRPr lang="nb-NO"/>
          </a:p>
        </p:txBody>
      </p:sp>
      <p:sp>
        <p:nvSpPr>
          <p:cNvPr id="5" name="Plassholder for bunntekst 4">
            <a:extLst>
              <a:ext uri="{FF2B5EF4-FFF2-40B4-BE49-F238E27FC236}">
                <a16:creationId xmlns:a16="http://schemas.microsoft.com/office/drawing/2014/main" id="{F53CAB58-563B-4510-AD60-12339FE5F6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E8EA65D8-15B8-49E6-A37F-CB8A81EAED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7A9AF-E738-4479-AF08-FF2AA9DBE21F}" type="slidenum">
              <a:rPr lang="nb-NO" smtClean="0"/>
              <a:t>‹#›</a:t>
            </a:fld>
            <a:endParaRPr lang="nb-NO"/>
          </a:p>
        </p:txBody>
      </p:sp>
    </p:spTree>
    <p:extLst>
      <p:ext uri="{BB962C8B-B14F-4D97-AF65-F5344CB8AC3E}">
        <p14:creationId xmlns:p14="http://schemas.microsoft.com/office/powerpoint/2010/main" val="208000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E0CD41-D891-495A-BAD4-0FBE40D31D0F}"/>
              </a:ext>
            </a:extLst>
          </p:cNvPr>
          <p:cNvSpPr>
            <a:spLocks noGrp="1"/>
          </p:cNvSpPr>
          <p:nvPr>
            <p:ph type="ctrTitle"/>
          </p:nvPr>
        </p:nvSpPr>
        <p:spPr>
          <a:xfrm>
            <a:off x="1524000" y="1122363"/>
            <a:ext cx="9144000" cy="1657782"/>
          </a:xfrm>
        </p:spPr>
        <p:txBody>
          <a:bodyPr/>
          <a:lstStyle/>
          <a:p>
            <a:r>
              <a:rPr lang="nb-NO" altLang="nb-NO" b="1" dirty="0"/>
              <a:t>Trening for </a:t>
            </a:r>
            <a:r>
              <a:rPr lang="nb-NO" altLang="nb-NO" b="1" dirty="0" err="1"/>
              <a:t>helidekkpersonell</a:t>
            </a:r>
            <a:endParaRPr lang="nb-NO" dirty="0"/>
          </a:p>
        </p:txBody>
      </p:sp>
      <p:sp>
        <p:nvSpPr>
          <p:cNvPr id="3" name="Undertittel 2">
            <a:extLst>
              <a:ext uri="{FF2B5EF4-FFF2-40B4-BE49-F238E27FC236}">
                <a16:creationId xmlns:a16="http://schemas.microsoft.com/office/drawing/2014/main" id="{3EDD1CD7-916B-46BD-AAE4-D16E11BCB60F}"/>
              </a:ext>
            </a:extLst>
          </p:cNvPr>
          <p:cNvSpPr>
            <a:spLocks noGrp="1"/>
          </p:cNvSpPr>
          <p:nvPr>
            <p:ph type="subTitle" idx="1"/>
          </p:nvPr>
        </p:nvSpPr>
        <p:spPr>
          <a:xfrm>
            <a:off x="1524000" y="3038764"/>
            <a:ext cx="9144000" cy="1108363"/>
          </a:xfrm>
        </p:spPr>
        <p:txBody>
          <a:bodyPr/>
          <a:lstStyle/>
          <a:p>
            <a:r>
              <a:rPr lang="nb-NO" altLang="nb-NO" b="1" dirty="0"/>
              <a:t>Modul-05: Reaksjonstid ved alarmvarsel og beredskapssituasjon</a:t>
            </a:r>
            <a:endParaRPr lang="nb-NO" altLang="nb-NO" dirty="0"/>
          </a:p>
          <a:p>
            <a:endParaRPr lang="nb-NO" dirty="0"/>
          </a:p>
        </p:txBody>
      </p:sp>
    </p:spTree>
    <p:extLst>
      <p:ext uri="{BB962C8B-B14F-4D97-AF65-F5344CB8AC3E}">
        <p14:creationId xmlns:p14="http://schemas.microsoft.com/office/powerpoint/2010/main" val="133771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61CB6E-C4AD-4213-BA54-449BC935E951}"/>
              </a:ext>
            </a:extLst>
          </p:cNvPr>
          <p:cNvSpPr>
            <a:spLocks noGrp="1"/>
          </p:cNvSpPr>
          <p:nvPr>
            <p:ph type="title"/>
          </p:nvPr>
        </p:nvSpPr>
        <p:spPr/>
        <p:txBody>
          <a:bodyPr>
            <a:noAutofit/>
          </a:bodyPr>
          <a:lstStyle/>
          <a:p>
            <a:r>
              <a:rPr lang="nb-NO" altLang="nb-NO" sz="3600" b="1" dirty="0"/>
              <a:t>Modul-05: </a:t>
            </a:r>
            <a:br>
              <a:rPr lang="nb-NO" altLang="nb-NO" sz="3600" b="1" dirty="0"/>
            </a:br>
            <a:r>
              <a:rPr lang="nb-NO" altLang="nb-NO" sz="3600" b="1" dirty="0"/>
              <a:t>Reaksjonstid ved alarmvarsel og beredskaps situasjon</a:t>
            </a:r>
            <a:endParaRPr lang="nb-NO" sz="3600" dirty="0"/>
          </a:p>
        </p:txBody>
      </p:sp>
      <p:sp>
        <p:nvSpPr>
          <p:cNvPr id="3" name="Plassholder for innhold 2">
            <a:extLst>
              <a:ext uri="{FF2B5EF4-FFF2-40B4-BE49-F238E27FC236}">
                <a16:creationId xmlns:a16="http://schemas.microsoft.com/office/drawing/2014/main" id="{63397A98-330C-4ADD-AF5C-30F9A86FFA3F}"/>
              </a:ext>
            </a:extLst>
          </p:cNvPr>
          <p:cNvSpPr>
            <a:spLocks noGrp="1"/>
          </p:cNvSpPr>
          <p:nvPr>
            <p:ph idx="1"/>
          </p:nvPr>
        </p:nvSpPr>
        <p:spPr/>
        <p:txBody>
          <a:bodyPr>
            <a:normAutofit fontScale="70000" lnSpcReduction="20000"/>
          </a:bodyPr>
          <a:lstStyle/>
          <a:p>
            <a:pPr marL="0" indent="0">
              <a:buFont typeface="Arial" charset="0"/>
              <a:buNone/>
              <a:defRPr/>
            </a:pPr>
            <a:r>
              <a:rPr lang="nb-NO" b="1" u="sng" dirty="0"/>
              <a:t>Hensikt:</a:t>
            </a:r>
          </a:p>
          <a:p>
            <a:pPr>
              <a:buSzPct val="150000"/>
              <a:buFont typeface="Arial" charset="0"/>
              <a:buChar char="•"/>
              <a:defRPr/>
            </a:pPr>
            <a:r>
              <a:rPr lang="nb-NO" dirty="0"/>
              <a:t>Trene </a:t>
            </a:r>
            <a:r>
              <a:rPr lang="nb-NO" dirty="0" err="1"/>
              <a:t>helidekkmanskapet</a:t>
            </a:r>
            <a:r>
              <a:rPr lang="nb-NO" dirty="0"/>
              <a:t> i å møte kravene om akseptabel reaksjonstid ved situasjoner beskrevet i tema</a:t>
            </a:r>
          </a:p>
          <a:p>
            <a:pPr marL="0" indent="0">
              <a:buFont typeface="Arial" charset="0"/>
              <a:buNone/>
              <a:defRPr/>
            </a:pPr>
            <a:r>
              <a:rPr lang="nb-NO" b="1" u="sng" dirty="0"/>
              <a:t>Læremål:</a:t>
            </a:r>
          </a:p>
          <a:p>
            <a:pPr>
              <a:defRPr/>
            </a:pPr>
            <a:r>
              <a:rPr lang="nb-NO" dirty="0"/>
              <a:t> Demonstrere hurtig påkledning og bruk av alt utstyr inkludert kameratsjekk</a:t>
            </a:r>
          </a:p>
          <a:p>
            <a:pPr>
              <a:defRPr/>
            </a:pPr>
            <a:r>
              <a:rPr lang="nb-NO" dirty="0"/>
              <a:t> Demonstrere riktig organisering av utstyr for brannbeskyttelse</a:t>
            </a:r>
          </a:p>
          <a:p>
            <a:pPr marL="0" indent="0">
              <a:buNone/>
              <a:defRPr/>
            </a:pPr>
            <a:r>
              <a:rPr lang="nb-NO" dirty="0"/>
              <a:t>    (beste praksis)</a:t>
            </a:r>
          </a:p>
          <a:p>
            <a:pPr>
              <a:defRPr/>
            </a:pPr>
            <a:r>
              <a:rPr lang="nb-NO" dirty="0"/>
              <a:t> Gjennomgang av sjekkliste og innhold i  utstyrs for brannbeskyttelse </a:t>
            </a:r>
            <a:r>
              <a:rPr lang="nb-NO" dirty="0" err="1"/>
              <a:t>iht</a:t>
            </a:r>
            <a:r>
              <a:rPr lang="nb-NO" dirty="0"/>
              <a:t> </a:t>
            </a:r>
            <a:r>
              <a:rPr lang="nb-NO" dirty="0" err="1"/>
              <a:t>helidekk</a:t>
            </a:r>
            <a:r>
              <a:rPr lang="nb-NO" dirty="0"/>
              <a:t> manualen</a:t>
            </a:r>
          </a:p>
          <a:p>
            <a:pPr marL="0" indent="0">
              <a:buFont typeface="Arial" charset="0"/>
              <a:buNone/>
              <a:defRPr/>
            </a:pPr>
            <a:r>
              <a:rPr lang="nb-NO" b="1" u="sng" dirty="0"/>
              <a:t>Innhold:</a:t>
            </a:r>
          </a:p>
          <a:p>
            <a:pPr>
              <a:buSzPct val="150000"/>
              <a:buFont typeface="Arial" charset="0"/>
              <a:buChar char="•"/>
              <a:defRPr/>
            </a:pPr>
            <a:r>
              <a:rPr lang="nb-NO" dirty="0"/>
              <a:t>Trene i forhold til mønstringsplan, finne frem samt iføre seg nødvendig utstyr for å kunne møte beskrevet situasjon</a:t>
            </a:r>
          </a:p>
          <a:p>
            <a:pPr marL="0" indent="0">
              <a:buFont typeface="Arial" charset="0"/>
              <a:buNone/>
              <a:defRPr/>
            </a:pPr>
            <a:r>
              <a:rPr lang="nb-NO" b="1" u="sng" dirty="0"/>
              <a:t>Forberedelser:</a:t>
            </a:r>
          </a:p>
          <a:p>
            <a:pPr>
              <a:buSzPct val="150000"/>
              <a:buFont typeface="Arial" charset="0"/>
              <a:buChar char="•"/>
              <a:defRPr/>
            </a:pPr>
            <a:r>
              <a:rPr lang="nb-NO" dirty="0"/>
              <a:t>Avtal bruk av mønstringsalarm med øvrig beredskapsorganisasjon dersom dette planlegges iverksatt</a:t>
            </a:r>
          </a:p>
          <a:p>
            <a:pPr marL="0" indent="0">
              <a:buNone/>
            </a:pPr>
            <a:endParaRPr lang="nb-NO" dirty="0"/>
          </a:p>
        </p:txBody>
      </p:sp>
    </p:spTree>
    <p:extLst>
      <p:ext uri="{BB962C8B-B14F-4D97-AF65-F5344CB8AC3E}">
        <p14:creationId xmlns:p14="http://schemas.microsoft.com/office/powerpoint/2010/main" val="651358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7B2EBF3-1991-4F5E-9992-C266B396F3D0}"/>
              </a:ext>
            </a:extLst>
          </p:cNvPr>
          <p:cNvSpPr>
            <a:spLocks noGrp="1"/>
          </p:cNvSpPr>
          <p:nvPr>
            <p:ph type="title"/>
          </p:nvPr>
        </p:nvSpPr>
        <p:spPr/>
        <p:txBody>
          <a:bodyPr>
            <a:noAutofit/>
          </a:bodyPr>
          <a:lstStyle/>
          <a:p>
            <a:r>
              <a:rPr lang="nb-NO" altLang="nb-NO" sz="3600" b="1" dirty="0"/>
              <a:t>Modul-05: </a:t>
            </a:r>
            <a:br>
              <a:rPr lang="nb-NO" altLang="nb-NO" sz="3600" b="1" dirty="0"/>
            </a:br>
            <a:r>
              <a:rPr lang="nb-NO" altLang="nb-NO" sz="3600" b="1" dirty="0"/>
              <a:t>Reaksjonstid ved alarmvarsel og beredskaps situasjon</a:t>
            </a:r>
            <a:endParaRPr lang="nb-NO" sz="3600" dirty="0"/>
          </a:p>
        </p:txBody>
      </p:sp>
      <p:sp>
        <p:nvSpPr>
          <p:cNvPr id="3" name="Plassholder for innhold 2">
            <a:extLst>
              <a:ext uri="{FF2B5EF4-FFF2-40B4-BE49-F238E27FC236}">
                <a16:creationId xmlns:a16="http://schemas.microsoft.com/office/drawing/2014/main" id="{C4FC8FBA-D375-4E06-9C2F-7EA41EBF0346}"/>
              </a:ext>
            </a:extLst>
          </p:cNvPr>
          <p:cNvSpPr>
            <a:spLocks noGrp="1"/>
          </p:cNvSpPr>
          <p:nvPr>
            <p:ph idx="1"/>
          </p:nvPr>
        </p:nvSpPr>
        <p:spPr/>
        <p:txBody>
          <a:bodyPr>
            <a:normAutofit fontScale="85000" lnSpcReduction="20000"/>
          </a:bodyPr>
          <a:lstStyle/>
          <a:p>
            <a:pPr marL="0" indent="0">
              <a:buFont typeface="Arial" charset="0"/>
              <a:buNone/>
              <a:defRPr/>
            </a:pPr>
            <a:r>
              <a:rPr lang="nb-NO" b="1" u="sng" dirty="0"/>
              <a:t>Gjennomføring:</a:t>
            </a:r>
          </a:p>
          <a:p>
            <a:pPr>
              <a:buSzPct val="150000"/>
              <a:buFont typeface="Arial" charset="0"/>
              <a:buChar char="•"/>
              <a:defRPr/>
            </a:pPr>
            <a:r>
              <a:rPr lang="nb-NO" dirty="0"/>
              <a:t>Trening på bruk av utstyr</a:t>
            </a:r>
          </a:p>
          <a:p>
            <a:pPr marL="0" indent="0">
              <a:buFont typeface="Arial" charset="0"/>
              <a:buNone/>
              <a:defRPr/>
            </a:pPr>
            <a:r>
              <a:rPr lang="nb-NO" b="1" u="sng" dirty="0"/>
              <a:t>Materiell:</a:t>
            </a:r>
          </a:p>
          <a:p>
            <a:pPr>
              <a:buSzPct val="150000"/>
              <a:buFont typeface="Arial" charset="0"/>
              <a:buChar char="•"/>
              <a:defRPr/>
            </a:pPr>
            <a:r>
              <a:rPr lang="nb-NO" dirty="0"/>
              <a:t>Alt relevant beredskapsutstyr for </a:t>
            </a:r>
            <a:r>
              <a:rPr lang="nb-NO" dirty="0" err="1"/>
              <a:t>helidekkmannskap</a:t>
            </a:r>
            <a:r>
              <a:rPr lang="nb-NO" dirty="0"/>
              <a:t> </a:t>
            </a:r>
          </a:p>
          <a:p>
            <a:pPr marL="0" indent="0">
              <a:buFont typeface="Arial" charset="0"/>
              <a:buNone/>
              <a:defRPr/>
            </a:pPr>
            <a:r>
              <a:rPr lang="nb-NO" b="1" u="sng" dirty="0"/>
              <a:t>Etterarbeid:</a:t>
            </a:r>
          </a:p>
          <a:p>
            <a:pPr>
              <a:buSzPct val="150000"/>
              <a:buFont typeface="Arial" charset="0"/>
              <a:buChar char="•"/>
              <a:defRPr/>
            </a:pPr>
            <a:r>
              <a:rPr lang="nb-NO" dirty="0"/>
              <a:t>Foreta evaluering. Vektlegg forbedringsområder vedrørende tidsbruk på de operasjoner som må til for å møte kravet i helikopterdekk manualen avsnitt 1</a:t>
            </a:r>
          </a:p>
          <a:p>
            <a:pPr>
              <a:buSzPct val="150000"/>
              <a:buFont typeface="Arial" charset="0"/>
              <a:buChar char="•"/>
              <a:defRPr/>
            </a:pPr>
            <a:r>
              <a:rPr lang="nb-NO" dirty="0"/>
              <a:t>Foreta en vurdering på om tilgjengelig utstyr er hensiktsmessig plassert samt om det utstyret man har er det rette (vekt, brukervennlighet </a:t>
            </a:r>
            <a:r>
              <a:rPr lang="nb-NO" dirty="0" err="1"/>
              <a:t>etc</a:t>
            </a:r>
            <a:r>
              <a:rPr lang="nb-NO" dirty="0"/>
              <a:t>)</a:t>
            </a:r>
          </a:p>
          <a:p>
            <a:pPr>
              <a:buSzPct val="150000"/>
              <a:buFont typeface="Arial" charset="0"/>
              <a:buChar char="•"/>
              <a:defRPr/>
            </a:pPr>
            <a:r>
              <a:rPr lang="nb-NO" dirty="0"/>
              <a:t>Noter hvem som har deltatt på treningen</a:t>
            </a:r>
          </a:p>
          <a:p>
            <a:pPr marL="0" indent="0">
              <a:buFont typeface="Arial" charset="0"/>
              <a:buNone/>
              <a:defRPr/>
            </a:pPr>
            <a:r>
              <a:rPr lang="nb-NO" b="1" u="sng" dirty="0"/>
              <a:t>Tidsforbruk:</a:t>
            </a:r>
            <a:r>
              <a:rPr lang="nb-NO" b="1" dirty="0"/>
              <a:t> </a:t>
            </a:r>
          </a:p>
          <a:p>
            <a:pPr marL="0" indent="0">
              <a:buFont typeface="Arial" charset="0"/>
              <a:buNone/>
              <a:defRPr/>
            </a:pPr>
            <a:r>
              <a:rPr lang="nb-NO" dirty="0" err="1"/>
              <a:t>Ca</a:t>
            </a:r>
            <a:r>
              <a:rPr lang="nb-NO" dirty="0"/>
              <a:t> 1-2 timer</a:t>
            </a:r>
          </a:p>
          <a:p>
            <a:pPr marL="0" indent="0">
              <a:buNone/>
            </a:pPr>
            <a:endParaRPr lang="nb-NO" dirty="0"/>
          </a:p>
        </p:txBody>
      </p:sp>
    </p:spTree>
    <p:extLst>
      <p:ext uri="{BB962C8B-B14F-4D97-AF65-F5344CB8AC3E}">
        <p14:creationId xmlns:p14="http://schemas.microsoft.com/office/powerpoint/2010/main" val="227641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59D5BC-2E9A-45CD-A7CD-C6E6E8B6EBF1}"/>
              </a:ext>
            </a:extLst>
          </p:cNvPr>
          <p:cNvSpPr>
            <a:spLocks noGrp="1"/>
          </p:cNvSpPr>
          <p:nvPr>
            <p:ph type="title"/>
          </p:nvPr>
        </p:nvSpPr>
        <p:spPr/>
        <p:txBody>
          <a:bodyPr>
            <a:normAutofit/>
          </a:bodyPr>
          <a:lstStyle/>
          <a:p>
            <a:r>
              <a:rPr lang="nb-NO" altLang="nb-NO" sz="3600" dirty="0"/>
              <a:t>Hvorfor beskytte med riktig bekledning ved innsats!</a:t>
            </a:r>
            <a:endParaRPr lang="nb-NO" sz="3600" dirty="0"/>
          </a:p>
        </p:txBody>
      </p:sp>
      <p:sp>
        <p:nvSpPr>
          <p:cNvPr id="5" name="Plassholder for innhold 4">
            <a:extLst>
              <a:ext uri="{FF2B5EF4-FFF2-40B4-BE49-F238E27FC236}">
                <a16:creationId xmlns:a16="http://schemas.microsoft.com/office/drawing/2014/main" id="{5C2EC5A1-30AC-4EFC-8317-D279AF556735}"/>
              </a:ext>
            </a:extLst>
          </p:cNvPr>
          <p:cNvSpPr>
            <a:spLocks noGrp="1"/>
          </p:cNvSpPr>
          <p:nvPr>
            <p:ph sz="half" idx="2"/>
          </p:nvPr>
        </p:nvSpPr>
        <p:spPr>
          <a:xfrm>
            <a:off x="6096000" y="1892300"/>
            <a:ext cx="5181600" cy="4351338"/>
          </a:xfrm>
        </p:spPr>
        <p:txBody>
          <a:bodyPr>
            <a:normAutofit/>
          </a:bodyPr>
          <a:lstStyle/>
          <a:p>
            <a:pPr marL="0" indent="0">
              <a:buNone/>
            </a:pPr>
            <a:r>
              <a:rPr lang="nb-NO" altLang="nb-NO" sz="2000" dirty="0"/>
              <a:t>Lasse hadde bare jobbet en uke som brannmann da meldingen om gasslekkasjen kom. Sammen med en kollega rykket han ut. Gasslekkasjen kvelte bilmotoren. Lasse startet motoren på ny, og antente gassen. Lasse overlevde, men kollegaen døde etter en mnd.</a:t>
            </a:r>
          </a:p>
          <a:p>
            <a:pPr marL="0" indent="0">
              <a:buNone/>
            </a:pPr>
            <a:r>
              <a:rPr lang="nb-NO" altLang="nb-NO" sz="2000" dirty="0"/>
              <a:t>Lasse er overbevist om at hovedårsaken til han ikke omkom var at han var korrekt påkledd. Mens kollegaen kjørte uten utrykningsjakke og støvler.</a:t>
            </a:r>
          </a:p>
          <a:p>
            <a:pPr marL="0" indent="0">
              <a:buNone/>
            </a:pPr>
            <a:endParaRPr lang="nb-NO" dirty="0"/>
          </a:p>
        </p:txBody>
      </p:sp>
      <p:pic>
        <p:nvPicPr>
          <p:cNvPr id="6" name="Content Placeholder 8">
            <a:extLst>
              <a:ext uri="{FF2B5EF4-FFF2-40B4-BE49-F238E27FC236}">
                <a16:creationId xmlns:a16="http://schemas.microsoft.com/office/drawing/2014/main" id="{6D261315-B430-44A6-BB96-3AB26F83E5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222500" y="1431925"/>
            <a:ext cx="3027363" cy="4351338"/>
          </a:xfrm>
          <a:prstGeom prst="rect">
            <a:avLst/>
          </a:prstGeom>
        </p:spPr>
      </p:pic>
    </p:spTree>
    <p:extLst>
      <p:ext uri="{BB962C8B-B14F-4D97-AF65-F5344CB8AC3E}">
        <p14:creationId xmlns:p14="http://schemas.microsoft.com/office/powerpoint/2010/main" val="1776090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552392-B672-4085-967C-D72CBEFB0579}"/>
              </a:ext>
            </a:extLst>
          </p:cNvPr>
          <p:cNvSpPr>
            <a:spLocks noGrp="1"/>
          </p:cNvSpPr>
          <p:nvPr>
            <p:ph type="title"/>
          </p:nvPr>
        </p:nvSpPr>
        <p:spPr/>
        <p:txBody>
          <a:bodyPr/>
          <a:lstStyle/>
          <a:p>
            <a:r>
              <a:rPr lang="nb-NO" altLang="nb-NO" b="1" dirty="0" err="1"/>
              <a:t>Treningscase</a:t>
            </a:r>
            <a:endParaRPr lang="nb-NO" b="1" dirty="0"/>
          </a:p>
        </p:txBody>
      </p:sp>
      <p:sp>
        <p:nvSpPr>
          <p:cNvPr id="5" name="Plassholder for innhold 4">
            <a:extLst>
              <a:ext uri="{FF2B5EF4-FFF2-40B4-BE49-F238E27FC236}">
                <a16:creationId xmlns:a16="http://schemas.microsoft.com/office/drawing/2014/main" id="{3350EBA4-AA2F-44E3-9261-CB54AC9C99BF}"/>
              </a:ext>
            </a:extLst>
          </p:cNvPr>
          <p:cNvSpPr>
            <a:spLocks noGrp="1"/>
          </p:cNvSpPr>
          <p:nvPr>
            <p:ph idx="1"/>
          </p:nvPr>
        </p:nvSpPr>
        <p:spPr/>
        <p:txBody>
          <a:bodyPr>
            <a:normAutofit/>
          </a:bodyPr>
          <a:lstStyle/>
          <a:p>
            <a:pPr marL="0" indent="0">
              <a:buNone/>
            </a:pPr>
            <a:r>
              <a:rPr lang="nb-NO" altLang="nb-NO" sz="2600" b="1" dirty="0"/>
              <a:t>Øvelse nr. 1</a:t>
            </a:r>
          </a:p>
          <a:p>
            <a:pPr marL="0" indent="0">
              <a:buNone/>
            </a:pPr>
            <a:r>
              <a:rPr lang="nb-NO" altLang="nb-NO" sz="2600" dirty="0"/>
              <a:t>Gruppen møter på mønstringsstasjon hvor personlig brannbekledning er plassert.</a:t>
            </a:r>
          </a:p>
          <a:p>
            <a:pPr marL="0" indent="0">
              <a:buNone/>
            </a:pPr>
            <a:r>
              <a:rPr lang="nb-NO" altLang="nb-NO" sz="2600" dirty="0"/>
              <a:t>Gjennomgå hva som er beste praksis for å spare tid ved påkledning.</a:t>
            </a:r>
          </a:p>
          <a:p>
            <a:pPr marL="0" indent="0">
              <a:buNone/>
            </a:pPr>
            <a:r>
              <a:rPr lang="nb-NO" altLang="nb-NO" sz="2600" dirty="0"/>
              <a:t>Tren på påkledning ,og bruk gjerne klokken for å loggføre tidsbruken.</a:t>
            </a:r>
          </a:p>
          <a:p>
            <a:pPr marL="0" indent="0">
              <a:buNone/>
            </a:pPr>
            <a:r>
              <a:rPr lang="nb-NO" altLang="nb-NO" sz="2600" dirty="0" err="1"/>
              <a:t>Kameratkontroll</a:t>
            </a:r>
            <a:r>
              <a:rPr lang="nb-NO" altLang="nb-NO" sz="2600" dirty="0"/>
              <a:t> for å sørge for riktig påkledning.</a:t>
            </a:r>
          </a:p>
          <a:p>
            <a:pPr marL="0" indent="0">
              <a:buNone/>
            </a:pPr>
            <a:endParaRPr lang="nb-NO" sz="2600" dirty="0"/>
          </a:p>
        </p:txBody>
      </p:sp>
    </p:spTree>
    <p:extLst>
      <p:ext uri="{BB962C8B-B14F-4D97-AF65-F5344CB8AC3E}">
        <p14:creationId xmlns:p14="http://schemas.microsoft.com/office/powerpoint/2010/main" val="3515975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C9FD2DA-36BF-4174-A664-0D7AB64C0B35}"/>
              </a:ext>
            </a:extLst>
          </p:cNvPr>
          <p:cNvSpPr>
            <a:spLocks noGrp="1"/>
          </p:cNvSpPr>
          <p:nvPr>
            <p:ph type="title"/>
          </p:nvPr>
        </p:nvSpPr>
        <p:spPr/>
        <p:txBody>
          <a:bodyPr/>
          <a:lstStyle/>
          <a:p>
            <a:r>
              <a:rPr lang="nb-NO" altLang="nb-NO" b="1" dirty="0"/>
              <a:t>Fullstendig åndedrettsbeskyttelse</a:t>
            </a:r>
            <a:endParaRPr lang="nb-NO" b="1" dirty="0"/>
          </a:p>
        </p:txBody>
      </p:sp>
      <p:sp>
        <p:nvSpPr>
          <p:cNvPr id="3" name="Plassholder for innhold 2">
            <a:extLst>
              <a:ext uri="{FF2B5EF4-FFF2-40B4-BE49-F238E27FC236}">
                <a16:creationId xmlns:a16="http://schemas.microsoft.com/office/drawing/2014/main" id="{73D8E52F-F07C-4317-830D-FD3006054F26}"/>
              </a:ext>
            </a:extLst>
          </p:cNvPr>
          <p:cNvSpPr>
            <a:spLocks noGrp="1"/>
          </p:cNvSpPr>
          <p:nvPr>
            <p:ph idx="1"/>
          </p:nvPr>
        </p:nvSpPr>
        <p:spPr>
          <a:xfrm>
            <a:off x="838200" y="1533236"/>
            <a:ext cx="10515600" cy="4643727"/>
          </a:xfrm>
        </p:spPr>
        <p:txBody>
          <a:bodyPr>
            <a:normAutofit lnSpcReduction="10000"/>
          </a:bodyPr>
          <a:lstStyle/>
          <a:p>
            <a:pPr marL="0" indent="0">
              <a:buNone/>
              <a:defRPr/>
            </a:pPr>
            <a:r>
              <a:rPr lang="nb-NO" sz="2400" b="1" dirty="0"/>
              <a:t>Øvelse nr. 2</a:t>
            </a:r>
          </a:p>
          <a:p>
            <a:pPr marL="0" indent="0">
              <a:buNone/>
              <a:defRPr/>
            </a:pPr>
            <a:r>
              <a:rPr lang="nb-NO" sz="2400" dirty="0"/>
              <a:t>Gruppen skal trene på påkledning og sjekk av fullstendig åndedrettsbeskyttelse før innsats.</a:t>
            </a:r>
          </a:p>
          <a:p>
            <a:pPr marL="0" indent="0">
              <a:buNone/>
              <a:defRPr/>
            </a:pPr>
            <a:endParaRPr lang="nb-NO" sz="2400" b="1" dirty="0"/>
          </a:p>
          <a:p>
            <a:pPr marL="0" indent="0">
              <a:buNone/>
              <a:defRPr/>
            </a:pPr>
            <a:r>
              <a:rPr lang="nb-NO" sz="2400" b="1" dirty="0"/>
              <a:t>Kontroller følgende før innstas:</a:t>
            </a:r>
          </a:p>
          <a:p>
            <a:pPr marL="0" indent="0">
              <a:buNone/>
              <a:defRPr/>
            </a:pPr>
            <a:r>
              <a:rPr lang="nb-NO" sz="2400" dirty="0"/>
              <a:t>• Flasketrykk </a:t>
            </a:r>
          </a:p>
          <a:p>
            <a:pPr marL="0" indent="0">
              <a:buNone/>
              <a:defRPr/>
            </a:pPr>
            <a:r>
              <a:rPr lang="nb-NO" sz="2400" dirty="0"/>
              <a:t>• Maske og hjelmklips </a:t>
            </a:r>
          </a:p>
          <a:p>
            <a:pPr marL="0" indent="0">
              <a:buNone/>
              <a:defRPr/>
            </a:pPr>
            <a:r>
              <a:rPr lang="nb-NO" sz="2400" dirty="0"/>
              <a:t>• Lungeautomat </a:t>
            </a:r>
          </a:p>
          <a:p>
            <a:pPr marL="0" indent="0">
              <a:buNone/>
              <a:defRPr/>
            </a:pPr>
            <a:r>
              <a:rPr lang="nb-NO" sz="2400" dirty="0"/>
              <a:t>• Flaskeventil (helt åpen) </a:t>
            </a:r>
          </a:p>
          <a:p>
            <a:pPr>
              <a:defRPr/>
            </a:pPr>
            <a:r>
              <a:rPr lang="nb-NO" sz="2400" dirty="0"/>
              <a:t>Tilbaketogsignal</a:t>
            </a:r>
          </a:p>
          <a:p>
            <a:pPr>
              <a:defRPr/>
            </a:pPr>
            <a:r>
              <a:rPr lang="nb-NO" sz="2400" dirty="0"/>
              <a:t>Overtrykk i maske</a:t>
            </a:r>
          </a:p>
          <a:p>
            <a:pPr>
              <a:defRPr/>
            </a:pPr>
            <a:endParaRPr lang="nb-NO" sz="2400" dirty="0"/>
          </a:p>
          <a:p>
            <a:pPr marL="0" indent="0">
              <a:buNone/>
            </a:pPr>
            <a:endParaRPr lang="nb-NO" sz="2400" dirty="0"/>
          </a:p>
        </p:txBody>
      </p:sp>
      <p:pic>
        <p:nvPicPr>
          <p:cNvPr id="5" name="Picture 5">
            <a:extLst>
              <a:ext uri="{FF2B5EF4-FFF2-40B4-BE49-F238E27FC236}">
                <a16:creationId xmlns:a16="http://schemas.microsoft.com/office/drawing/2014/main" id="{8191697D-2E59-473D-A6C2-6ABCC3EDEB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0425" y="2932113"/>
            <a:ext cx="211455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657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729876-10C9-4A9D-BD2A-4E2ED460AB31}"/>
              </a:ext>
            </a:extLst>
          </p:cNvPr>
          <p:cNvSpPr>
            <a:spLocks noGrp="1"/>
          </p:cNvSpPr>
          <p:nvPr>
            <p:ph type="title"/>
          </p:nvPr>
        </p:nvSpPr>
        <p:spPr>
          <a:xfrm>
            <a:off x="838200" y="365125"/>
            <a:ext cx="10515600" cy="1205057"/>
          </a:xfrm>
        </p:spPr>
        <p:txBody>
          <a:bodyPr/>
          <a:lstStyle/>
          <a:p>
            <a:r>
              <a:rPr lang="nb-NO" altLang="nb-NO" b="1" dirty="0"/>
              <a:t>Kontroll av pressluftapparat</a:t>
            </a:r>
            <a:endParaRPr lang="nb-NO" b="1" dirty="0"/>
          </a:p>
        </p:txBody>
      </p:sp>
      <p:sp>
        <p:nvSpPr>
          <p:cNvPr id="3" name="Plassholder for innhold 2">
            <a:extLst>
              <a:ext uri="{FF2B5EF4-FFF2-40B4-BE49-F238E27FC236}">
                <a16:creationId xmlns:a16="http://schemas.microsoft.com/office/drawing/2014/main" id="{BFB0A178-FB09-4F76-AEC1-46AA414A444B}"/>
              </a:ext>
            </a:extLst>
          </p:cNvPr>
          <p:cNvSpPr>
            <a:spLocks noGrp="1"/>
          </p:cNvSpPr>
          <p:nvPr>
            <p:ph idx="1"/>
          </p:nvPr>
        </p:nvSpPr>
        <p:spPr>
          <a:xfrm>
            <a:off x="838200" y="1662545"/>
            <a:ext cx="10515600" cy="4514418"/>
          </a:xfrm>
        </p:spPr>
        <p:txBody>
          <a:bodyPr>
            <a:normAutofit/>
          </a:bodyPr>
          <a:lstStyle/>
          <a:p>
            <a:pPr marL="0" indent="0">
              <a:buNone/>
              <a:defRPr/>
            </a:pPr>
            <a:r>
              <a:rPr lang="nb-NO" sz="2400" b="1" dirty="0"/>
              <a:t>Høytrykks – </a:t>
            </a:r>
            <a:r>
              <a:rPr lang="nb-NO" sz="2400" b="1" i="1" dirty="0"/>
              <a:t>tetthetskontroll </a:t>
            </a:r>
            <a:endParaRPr lang="nb-NO" sz="2400" dirty="0"/>
          </a:p>
          <a:p>
            <a:pPr marL="0" indent="0">
              <a:buNone/>
              <a:defRPr/>
            </a:pPr>
            <a:r>
              <a:rPr lang="nb-NO" sz="2400" dirty="0"/>
              <a:t>• </a:t>
            </a:r>
            <a:r>
              <a:rPr lang="nb-NO" sz="2400" i="1" dirty="0"/>
              <a:t>Åpne flaskeventilen, la trykket stabilisere seg i apparatsystemet (bør være min 270 bar). </a:t>
            </a:r>
            <a:endParaRPr lang="nb-NO" sz="2400" dirty="0"/>
          </a:p>
          <a:p>
            <a:pPr marL="0" indent="0">
              <a:buNone/>
              <a:defRPr/>
            </a:pPr>
            <a:r>
              <a:rPr lang="nb-NO" sz="2400" dirty="0"/>
              <a:t>• Steng flaskeventilen. </a:t>
            </a:r>
          </a:p>
          <a:p>
            <a:pPr marL="0" indent="0">
              <a:buNone/>
              <a:defRPr/>
            </a:pPr>
            <a:r>
              <a:rPr lang="nb-NO" sz="2400" dirty="0"/>
              <a:t>• Trykkavlesningen må ikke synke. </a:t>
            </a:r>
          </a:p>
          <a:p>
            <a:pPr marL="0" indent="0">
              <a:buNone/>
              <a:defRPr/>
            </a:pPr>
            <a:endParaRPr lang="nb-NO" sz="2400" dirty="0"/>
          </a:p>
          <a:p>
            <a:pPr marL="0" indent="0">
              <a:buNone/>
              <a:defRPr/>
            </a:pPr>
            <a:r>
              <a:rPr lang="nb-NO" sz="2400" b="1" dirty="0"/>
              <a:t>FLØYTE </a:t>
            </a:r>
          </a:p>
          <a:p>
            <a:pPr marL="0" indent="0">
              <a:buNone/>
              <a:defRPr/>
            </a:pPr>
            <a:r>
              <a:rPr lang="nb-NO" sz="2400" dirty="0"/>
              <a:t>• </a:t>
            </a:r>
            <a:r>
              <a:rPr lang="nb-NO" sz="2400" i="1" dirty="0"/>
              <a:t>Åpne flaskeventilen, la trykket stabilisere seg i apparatsystemet . </a:t>
            </a:r>
            <a:endParaRPr lang="nb-NO" sz="2400" dirty="0"/>
          </a:p>
          <a:p>
            <a:pPr marL="0" indent="0">
              <a:buNone/>
              <a:defRPr/>
            </a:pPr>
            <a:r>
              <a:rPr lang="nb-NO" sz="2400" dirty="0"/>
              <a:t>• Steng flaskeventilen, og avlast langsomt trykket i systemet. </a:t>
            </a:r>
          </a:p>
          <a:p>
            <a:pPr marL="0" indent="0">
              <a:buNone/>
              <a:defRPr/>
            </a:pPr>
            <a:r>
              <a:rPr lang="nb-NO" sz="2400" dirty="0"/>
              <a:t>• </a:t>
            </a:r>
            <a:r>
              <a:rPr lang="nb-NO" sz="2400" i="1" dirty="0"/>
              <a:t>Fløyten skal lyde ved 50 bar </a:t>
            </a:r>
            <a:endParaRPr lang="nb-NO" sz="2400" dirty="0"/>
          </a:p>
          <a:p>
            <a:pPr marL="0" indent="0">
              <a:buNone/>
              <a:defRPr/>
            </a:pPr>
            <a:endParaRPr lang="nb-NO" sz="2400" dirty="0"/>
          </a:p>
          <a:p>
            <a:pPr>
              <a:defRPr/>
            </a:pPr>
            <a:endParaRPr lang="nb-NO" sz="2400" dirty="0"/>
          </a:p>
          <a:p>
            <a:pPr marL="0" indent="0">
              <a:buNone/>
            </a:pPr>
            <a:endParaRPr lang="nb-NO" sz="2400" dirty="0"/>
          </a:p>
        </p:txBody>
      </p:sp>
    </p:spTree>
    <p:extLst>
      <p:ext uri="{BB962C8B-B14F-4D97-AF65-F5344CB8AC3E}">
        <p14:creationId xmlns:p14="http://schemas.microsoft.com/office/powerpoint/2010/main" val="93103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899AF0-AEF1-4C4D-A27F-E51F3CE2E3C5}"/>
              </a:ext>
            </a:extLst>
          </p:cNvPr>
          <p:cNvSpPr>
            <a:spLocks noGrp="1"/>
          </p:cNvSpPr>
          <p:nvPr>
            <p:ph type="title"/>
          </p:nvPr>
        </p:nvSpPr>
        <p:spPr>
          <a:xfrm>
            <a:off x="838200" y="365125"/>
            <a:ext cx="10515600" cy="1011093"/>
          </a:xfrm>
        </p:spPr>
        <p:txBody>
          <a:bodyPr/>
          <a:lstStyle/>
          <a:p>
            <a:r>
              <a:rPr lang="nb-NO" altLang="nb-NO" b="1" dirty="0"/>
              <a:t>Oppgave 3 </a:t>
            </a:r>
            <a:endParaRPr lang="nb-NO" b="1" dirty="0"/>
          </a:p>
        </p:txBody>
      </p:sp>
      <p:sp>
        <p:nvSpPr>
          <p:cNvPr id="3" name="Plassholder for innhold 2">
            <a:extLst>
              <a:ext uri="{FF2B5EF4-FFF2-40B4-BE49-F238E27FC236}">
                <a16:creationId xmlns:a16="http://schemas.microsoft.com/office/drawing/2014/main" id="{C22AF747-ADA7-477A-8B90-50E685F9949C}"/>
              </a:ext>
            </a:extLst>
          </p:cNvPr>
          <p:cNvSpPr>
            <a:spLocks noGrp="1"/>
          </p:cNvSpPr>
          <p:nvPr>
            <p:ph idx="1"/>
          </p:nvPr>
        </p:nvSpPr>
        <p:spPr>
          <a:xfrm>
            <a:off x="838200" y="1376218"/>
            <a:ext cx="10515600" cy="5190837"/>
          </a:xfrm>
        </p:spPr>
        <p:txBody>
          <a:bodyPr>
            <a:normAutofit fontScale="92500" lnSpcReduction="20000"/>
          </a:bodyPr>
          <a:lstStyle/>
          <a:p>
            <a:pPr marL="0" indent="0">
              <a:buNone/>
              <a:defRPr/>
            </a:pPr>
            <a:r>
              <a:rPr lang="nb-NO" altLang="nb-NO" dirty="0"/>
              <a:t>Gjennomgå sjekkliste og innhold i utstyrsskap for brannbeskyttelse.</a:t>
            </a:r>
          </a:p>
          <a:p>
            <a:pPr marL="0" indent="0">
              <a:buNone/>
              <a:defRPr/>
            </a:pPr>
            <a:r>
              <a:rPr lang="nb-NO" altLang="nb-NO" dirty="0"/>
              <a:t>Kontroller at utstyret er </a:t>
            </a:r>
            <a:r>
              <a:rPr lang="nb-NO" altLang="nb-NO" dirty="0" err="1"/>
              <a:t>iht</a:t>
            </a:r>
            <a:r>
              <a:rPr lang="nb-NO" altLang="nb-NO" dirty="0"/>
              <a:t> standard beskrevet i </a:t>
            </a:r>
            <a:r>
              <a:rPr lang="nb-NO" altLang="nb-NO" dirty="0" err="1"/>
              <a:t>helidekk</a:t>
            </a:r>
            <a:r>
              <a:rPr lang="nb-NO" altLang="nb-NO" dirty="0"/>
              <a:t> manualen (</a:t>
            </a:r>
            <a:r>
              <a:rPr lang="nb-NO" b="1" dirty="0"/>
              <a:t>European Norm)</a:t>
            </a:r>
            <a:r>
              <a:rPr lang="nb-NO" dirty="0"/>
              <a:t>: </a:t>
            </a:r>
          </a:p>
          <a:p>
            <a:pPr>
              <a:defRPr/>
            </a:pPr>
            <a:r>
              <a:rPr lang="nb-NO" dirty="0"/>
              <a:t>Vernetøy for brannvesen </a:t>
            </a:r>
          </a:p>
          <a:p>
            <a:pPr>
              <a:defRPr/>
            </a:pPr>
            <a:r>
              <a:rPr lang="nb-NO" dirty="0"/>
              <a:t>Vernehansker for brannvesen </a:t>
            </a:r>
          </a:p>
          <a:p>
            <a:pPr>
              <a:defRPr/>
            </a:pPr>
            <a:r>
              <a:rPr lang="nb-NO" dirty="0"/>
              <a:t>Hjelmer for brannvesen </a:t>
            </a:r>
          </a:p>
          <a:p>
            <a:pPr>
              <a:defRPr/>
            </a:pPr>
            <a:r>
              <a:rPr lang="nb-NO" dirty="0"/>
              <a:t>Fottøy for brannmannskap</a:t>
            </a:r>
          </a:p>
          <a:p>
            <a:pPr>
              <a:defRPr/>
            </a:pPr>
            <a:r>
              <a:rPr lang="nb-NO" dirty="0" err="1"/>
              <a:t>Finnlandshette</a:t>
            </a:r>
            <a:r>
              <a:rPr lang="nb-NO" dirty="0"/>
              <a:t>, </a:t>
            </a:r>
          </a:p>
          <a:p>
            <a:pPr>
              <a:defRPr/>
            </a:pPr>
            <a:r>
              <a:rPr lang="nb-NO" dirty="0"/>
              <a:t>Røykdykkerutstyr (minimum 2 (to) sett til fordeling) </a:t>
            </a:r>
          </a:p>
          <a:p>
            <a:pPr marL="0" indent="0">
              <a:buNone/>
              <a:defRPr/>
            </a:pPr>
            <a:r>
              <a:rPr lang="nb-NO" dirty="0"/>
              <a:t>Når utstyr ikke er i bruk skal det oppbevares i eget skap, klargjort for hurtigpåkledning, i umiddelbar nærhet av helikopterdekket. Skapet skal være rødfarget, og merket: </a:t>
            </a:r>
          </a:p>
          <a:p>
            <a:pPr marL="0" indent="0">
              <a:buNone/>
              <a:defRPr/>
            </a:pPr>
            <a:r>
              <a:rPr lang="nb-NO" dirty="0"/>
              <a:t>"Brannbeskyttelse" og "Fire </a:t>
            </a:r>
            <a:r>
              <a:rPr lang="nb-NO" dirty="0" err="1"/>
              <a:t>Protection</a:t>
            </a:r>
            <a:r>
              <a:rPr lang="nb-NO" dirty="0"/>
              <a:t>". </a:t>
            </a:r>
          </a:p>
          <a:p>
            <a:pPr marL="0" indent="0">
              <a:buNone/>
              <a:defRPr/>
            </a:pPr>
            <a:endParaRPr lang="nb-NO" dirty="0"/>
          </a:p>
        </p:txBody>
      </p:sp>
    </p:spTree>
    <p:extLst>
      <p:ext uri="{BB962C8B-B14F-4D97-AF65-F5344CB8AC3E}">
        <p14:creationId xmlns:p14="http://schemas.microsoft.com/office/powerpoint/2010/main" val="226570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E4D673B-74A2-48FE-92A1-0A27440766FF}"/>
              </a:ext>
            </a:extLst>
          </p:cNvPr>
          <p:cNvSpPr>
            <a:spLocks noGrp="1"/>
          </p:cNvSpPr>
          <p:nvPr>
            <p:ph type="title"/>
          </p:nvPr>
        </p:nvSpPr>
        <p:spPr/>
        <p:txBody>
          <a:bodyPr/>
          <a:lstStyle/>
          <a:p>
            <a:r>
              <a:rPr lang="nb-NO" b="1" dirty="0"/>
              <a:t>Eventuelt</a:t>
            </a:r>
          </a:p>
        </p:txBody>
      </p:sp>
      <p:sp>
        <p:nvSpPr>
          <p:cNvPr id="3" name="Plassholder for innhold 2">
            <a:extLst>
              <a:ext uri="{FF2B5EF4-FFF2-40B4-BE49-F238E27FC236}">
                <a16:creationId xmlns:a16="http://schemas.microsoft.com/office/drawing/2014/main" id="{1808FB3A-6EF5-42F6-A48F-2AAE0C298D20}"/>
              </a:ext>
            </a:extLst>
          </p:cNvPr>
          <p:cNvSpPr>
            <a:spLocks noGrp="1"/>
          </p:cNvSpPr>
          <p:nvPr>
            <p:ph idx="1"/>
          </p:nvPr>
        </p:nvSpPr>
        <p:spPr/>
        <p:txBody>
          <a:bodyPr/>
          <a:lstStyle/>
          <a:p>
            <a:r>
              <a:rPr lang="nb-NO" dirty="0"/>
              <a:t>Gjennomgang av eventuelle punkter fra </a:t>
            </a:r>
            <a:r>
              <a:rPr lang="nb-NO"/>
              <a:t>øvrige skift</a:t>
            </a:r>
          </a:p>
        </p:txBody>
      </p:sp>
    </p:spTree>
    <p:extLst>
      <p:ext uri="{BB962C8B-B14F-4D97-AF65-F5344CB8AC3E}">
        <p14:creationId xmlns:p14="http://schemas.microsoft.com/office/powerpoint/2010/main" val="406548119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448</Words>
  <Application>Microsoft Office PowerPoint</Application>
  <PresentationFormat>Widescreen</PresentationFormat>
  <Paragraphs>69</Paragraphs>
  <Slides>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Calibri Light</vt:lpstr>
      <vt:lpstr>Office-tema</vt:lpstr>
      <vt:lpstr>Trening for helidekkpersonell</vt:lpstr>
      <vt:lpstr>Modul-05:  Reaksjonstid ved alarmvarsel og beredskaps situasjon</vt:lpstr>
      <vt:lpstr>Modul-05:  Reaksjonstid ved alarmvarsel og beredskaps situasjon</vt:lpstr>
      <vt:lpstr>Hvorfor beskytte med riktig bekledning ved innsats!</vt:lpstr>
      <vt:lpstr>Treningscase</vt:lpstr>
      <vt:lpstr>Fullstendig åndedrettsbeskyttelse</vt:lpstr>
      <vt:lpstr>Kontroll av pressluftapparat</vt:lpstr>
      <vt:lpstr>Oppgave 3 </vt:lpstr>
      <vt:lpstr>Eventuelt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Trening for helidekkpersonell</dc:title>
  <dc:creator>Marita R Dorga</dc:creator>
  <cp:lastModifiedBy>Målfrid Rønnevik</cp:lastModifiedBy>
  <cp:revision>4</cp:revision>
  <dcterms:created xsi:type="dcterms:W3CDTF">2018-10-02T11:05:38Z</dcterms:created>
  <dcterms:modified xsi:type="dcterms:W3CDTF">2018-11-20T09:11:45Z</dcterms:modified>
</cp:coreProperties>
</file>