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59" r:id="rId7"/>
    <p:sldId id="260" r:id="rId8"/>
    <p:sldId id="261" r:id="rId9"/>
    <p:sldId id="271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80E09-0F57-4D8D-AF75-4308E4CC906C}" v="2" dt="2021-10-28T12:00:19.588"/>
    <p1510:client id="{59EFCA7C-AE09-4E89-9E3F-762E0528C9F6}" v="23" dt="2021-05-20T12:40:00.316"/>
    <p1510:client id="{5FA32A76-9F5E-2DDA-A01B-8CC1E25FAFD0}" v="1" dt="2024-01-09T14:07:44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DE538-86D2-4993-8E95-4BA5B96492EC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C9006-6D2A-46A7-8282-93CD600E6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095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11.01.2024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oyy79Z38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dirty="0"/>
              <a:t>MODULBASERT TRENING FOR LIVBÅTPERSONELL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4844901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</a:t>
            </a:r>
            <a:r>
              <a:rPr lang="nb-NO" sz="4000"/>
              <a:t>: 6</a:t>
            </a:r>
            <a:br>
              <a:rPr lang="en-US" sz="4000" dirty="0"/>
            </a:br>
            <a:r>
              <a:rPr lang="en-US" sz="4000" dirty="0"/>
              <a:t>AL</a:t>
            </a:r>
            <a:r>
              <a:rPr lang="nb-NO" altLang="nb-NO" sz="4000" dirty="0"/>
              <a:t>TERNATIVE REDNINGSMIDLER</a:t>
            </a:r>
          </a:p>
          <a:p>
            <a:pPr algn="l"/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sz="2000" dirty="0"/>
              <a:t>Gjennomgang av organisering og rutiner ved bruk av redningsstrømpe </a:t>
            </a:r>
            <a:br>
              <a:rPr lang="nb-NO" sz="2000" dirty="0"/>
            </a:br>
            <a:r>
              <a:rPr lang="nb-NO" sz="2000" dirty="0"/>
              <a:t>(for egen installasjon)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Gjennomgang av plassering av strømper og antall flåteplasser ombord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Film/diskusjon 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Praktisk trening/ gjennomgang ute ved strømpe</a:t>
            </a:r>
            <a:endParaRPr lang="nb-NO" sz="2000" dirty="0"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Eventuelt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Evaluering</a:t>
            </a:r>
          </a:p>
          <a:p>
            <a:pPr marL="342900" indent="-342900">
              <a:buFont typeface="+mj-lt"/>
              <a:buAutoNum type="arabicPeriod"/>
            </a:pPr>
            <a:endParaRPr lang="nb-NO" sz="2000" dirty="0"/>
          </a:p>
          <a:p>
            <a:pPr marL="342900" indent="-342900">
              <a:buFont typeface="+mj-lt"/>
              <a:buAutoNum type="arabicPeriod"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altLang="nb-NO" sz="4000" dirty="0">
                <a:solidFill>
                  <a:srgbClr val="211E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ORGANISERING OG RUTINER FOR BRUK AV REDNINGSSTRØMPE</a:t>
            </a:r>
            <a:endParaRPr lang="nb-NO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6158948" cy="426388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SzPct val="80000"/>
            </a:pPr>
            <a:r>
              <a:rPr lang="nb-NO" altLang="nb-NO" sz="1800" dirty="0"/>
              <a:t>Gruppeoppgave:</a:t>
            </a:r>
          </a:p>
          <a:p>
            <a:pPr marL="342900" indent="-342900">
              <a:buSzPct val="80000"/>
            </a:pPr>
            <a:r>
              <a:rPr lang="nb-NO" altLang="nb-NO" sz="1800" dirty="0"/>
              <a:t>Hvem gir ordre om bruk av redningsstrømpe?</a:t>
            </a:r>
          </a:p>
          <a:p>
            <a:pPr marL="342900" indent="-342900">
              <a:buSzPct val="80000"/>
            </a:pPr>
            <a:r>
              <a:rPr lang="nb-NO" altLang="nb-NO" sz="1800" dirty="0"/>
              <a:t>Hvordan organisere evakuering med redningsstrømpe?</a:t>
            </a:r>
          </a:p>
          <a:p>
            <a:pPr marL="342900" indent="-342900">
              <a:buSzPct val="80000"/>
            </a:pPr>
            <a:r>
              <a:rPr lang="nb-NO" altLang="nb-NO" sz="1800" dirty="0"/>
              <a:t>Utfordringer som kan oppstå når evakuering skjer med redningsstrømpe?</a:t>
            </a:r>
          </a:p>
          <a:p>
            <a:pPr marL="342900" indent="-342900">
              <a:buSzPct val="80000"/>
            </a:pPr>
            <a:r>
              <a:rPr lang="nb-NO" altLang="nb-NO" sz="1800" dirty="0"/>
              <a:t>Antall redningsstrømper på innretningen og hvor er de lokalisert?</a:t>
            </a:r>
          </a:p>
          <a:p>
            <a:pPr marL="342900" indent="-342900">
              <a:buSzPct val="80000"/>
            </a:pPr>
            <a:r>
              <a:rPr lang="nb-NO" altLang="nb-NO" sz="1800" dirty="0"/>
              <a:t>Beskrivelse av riktig utsetting av redningsstrømpe?</a:t>
            </a:r>
          </a:p>
          <a:p>
            <a:pPr marL="342900" indent="-342900">
              <a:buSzPct val="80000"/>
            </a:pPr>
            <a:r>
              <a:rPr lang="nb-NO" altLang="nb-NO" sz="1800" dirty="0"/>
              <a:t>Beskriv de forskjellige utsettingsmetodene for flåte, inkludert innfestningsmetode for flukt-flåter.</a:t>
            </a:r>
            <a:endParaRPr lang="nb-NO" altLang="nb-NO" sz="1800" dirty="0">
              <a:cs typeface="Calibri"/>
            </a:endParaRPr>
          </a:p>
          <a:p>
            <a:pPr marL="342900" indent="-342900">
              <a:buSzPct val="80000"/>
            </a:pPr>
            <a:r>
              <a:rPr lang="nb-NO" altLang="nb-NO" sz="1800" dirty="0"/>
              <a:t>Antall personer kan være i flåtene?</a:t>
            </a:r>
          </a:p>
          <a:p>
            <a:pPr marL="342900" indent="-342900">
              <a:buSzPct val="80000"/>
            </a:pPr>
            <a:r>
              <a:rPr lang="nb-NO" altLang="nb-NO" sz="1800" dirty="0"/>
              <a:t>Utstyr som finnes i flåten, og hvor finner en det?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CAA1A56D-4DDC-47A9-8776-5F40EB769839}"/>
              </a:ext>
            </a:extLst>
          </p:cNvPr>
          <p:cNvSpPr txBox="1">
            <a:spLocks/>
          </p:cNvSpPr>
          <p:nvPr/>
        </p:nvSpPr>
        <p:spPr>
          <a:xfrm>
            <a:off x="838200" y="5883965"/>
            <a:ext cx="8656983" cy="6751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ct val="0"/>
              </a:spcAft>
              <a:buFontTx/>
              <a:buNone/>
            </a:pPr>
            <a:r>
              <a:rPr lang="nb-NO" altLang="nb-NO" sz="2000" dirty="0">
                <a:solidFill>
                  <a:srgbClr val="FF0000"/>
                </a:solidFill>
                <a:latin typeface="Calibri"/>
                <a:cs typeface="Calibri"/>
              </a:rPr>
              <a:t>Ref. installasjonens rutiner og Beredskapsplan, samt områdekart og analyser for tekniske data.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B920783-897A-4B59-A3A7-F0F9D22A7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0670" y="1690687"/>
            <a:ext cx="3168442" cy="392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solidFill>
                  <a:srgbClr val="211E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FILM OG DISKUSJON</a:t>
            </a:r>
            <a:endParaRPr lang="nb-NO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CC7D8F1-3FDA-4074-B705-7522CEF5F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017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SzPct val="80000"/>
              <a:buNone/>
            </a:pPr>
            <a:r>
              <a:rPr lang="nb-NO" altLang="nb-NO" sz="2000" dirty="0"/>
              <a:t>Se gjennom deler av følgende filmer og diskuter.</a:t>
            </a:r>
          </a:p>
          <a:p>
            <a:pPr marL="457200" lvl="1" indent="0">
              <a:buSzPct val="80000"/>
              <a:buNone/>
            </a:pPr>
            <a:endParaRPr lang="nb-NO" altLang="nb-NO" sz="2000" dirty="0"/>
          </a:p>
          <a:p>
            <a:pPr marL="457200" lvl="1" indent="0">
              <a:buSzPct val="80000"/>
              <a:buNone/>
            </a:pPr>
            <a:r>
              <a:rPr lang="nb-NO" altLang="nb-NO" sz="2000" dirty="0"/>
              <a:t>Utfordringer som kan oppstå ved bruk av strømpe («kø», folk stopper opp, løse gjenstander mm). Film: </a:t>
            </a:r>
            <a:r>
              <a:rPr lang="nb-NO" altLang="nb-NO" sz="2000" dirty="0">
                <a:hlinkClick r:id="rId2"/>
              </a:rPr>
              <a:t>Link</a:t>
            </a:r>
            <a:br>
              <a:rPr lang="nb-NO" altLang="nb-NO" sz="2000" dirty="0"/>
            </a:br>
            <a:endParaRPr lang="nb-NO" altLang="nb-NO" sz="2000" dirty="0"/>
          </a:p>
          <a:p>
            <a:pPr marL="457200" lvl="1" indent="0">
              <a:buSzPct val="80000"/>
              <a:buNone/>
            </a:pPr>
            <a:r>
              <a:rPr lang="nb-NO" altLang="nb-NO" sz="2000" dirty="0"/>
              <a:t>Utfordringer ift. å sette ut flukt-flåte (rutine/metode for innfestning av styre liner og utløsing av flukt-flåter). </a:t>
            </a:r>
            <a:br>
              <a:rPr lang="nb-NO" altLang="nb-NO" sz="2000" dirty="0"/>
            </a:br>
            <a:endParaRPr lang="nb-NO" altLang="nb-NO" sz="2000" dirty="0"/>
          </a:p>
          <a:p>
            <a:pPr marL="457200" lvl="1" indent="0">
              <a:buSzPct val="80000"/>
              <a:buNone/>
            </a:pPr>
            <a:r>
              <a:rPr lang="nb-NO" altLang="nb-NO" sz="2000" dirty="0"/>
              <a:t>Andre utfordringer?</a:t>
            </a:r>
          </a:p>
          <a:p>
            <a:pPr marL="457200" lvl="1" indent="0">
              <a:buSzPct val="80000"/>
              <a:buNone/>
            </a:pPr>
            <a:endParaRPr lang="nb-NO" altLang="nb-NO" sz="2000" dirty="0"/>
          </a:p>
          <a:p>
            <a:pPr marL="457200" lvl="1" indent="0">
              <a:buSzPct val="80000"/>
              <a:buNone/>
            </a:pPr>
            <a:endParaRPr lang="nb-NO" altLang="nb-NO" sz="2000" dirty="0"/>
          </a:p>
          <a:p>
            <a:pPr marL="457200" lvl="1" indent="0">
              <a:buSzPct val="80000"/>
              <a:buNone/>
            </a:pPr>
            <a:endParaRPr lang="nb-NO" altLang="nb-NO" sz="2000" dirty="0"/>
          </a:p>
          <a:p>
            <a:pPr marL="457200" lvl="1" indent="0">
              <a:buSzPct val="80000"/>
              <a:buNone/>
            </a:pPr>
            <a:endParaRPr lang="nb-NO" altLang="nb-NO" sz="2000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E11905-BA98-4171-B6A4-B2D9BFEE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>
            <a:normAutofit fontScale="90000"/>
          </a:bodyPr>
          <a:lstStyle/>
          <a:p>
            <a:r>
              <a:rPr lang="nb-NO" altLang="nb-NO" sz="4000" dirty="0">
                <a:solidFill>
                  <a:srgbClr val="211E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PRAKTISK GJENNOMGANG AV REDNINGSSTRØMPE</a:t>
            </a:r>
            <a:endParaRPr lang="nb-NO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749D38-EB36-40AE-BE8F-50537F540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9893968" cy="512127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z="2000" dirty="0">
                <a:latin typeface="Arial" pitchFamily="34" charset="0"/>
                <a:cs typeface="Arial" pitchFamily="34" charset="0"/>
              </a:rPr>
              <a:t>Praktisk gjennomgang ute ved strømpen;</a:t>
            </a:r>
          </a:p>
          <a:p>
            <a:endParaRPr lang="nb-NO" sz="2000" dirty="0">
              <a:latin typeface="Arial" pitchFamily="34" charset="0"/>
              <a:cs typeface="Arial" pitchFamily="34" charset="0"/>
            </a:endParaRPr>
          </a:p>
          <a:p>
            <a:r>
              <a:rPr lang="nb-NO" sz="2000" dirty="0">
                <a:latin typeface="Arial"/>
                <a:cs typeface="Arial"/>
              </a:rPr>
              <a:t>Gjennomfør hele utsettingsprosedyren, men lår strømpen maks 1-2 meter. Ruller på oppgaven.</a:t>
            </a:r>
          </a:p>
          <a:p>
            <a:endParaRPr lang="nb-NO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5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99963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b2608b6-573e-4447-89c4-7b2475a0ad6e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3C76611FE29A34198C6990B3D748399" ma:contentTypeVersion="6" ma:contentTypeDescription="Opprett et nytt dokument." ma:contentTypeScope="" ma:versionID="3ebdc423f3d7287d6f990f286243036c">
  <xsd:schema xmlns:xsd="http://www.w3.org/2001/XMLSchema" xmlns:xs="http://www.w3.org/2001/XMLSchema" xmlns:p="http://schemas.microsoft.com/office/2006/metadata/properties" xmlns:ns2="8b2608b6-573e-4447-89c4-7b2475a0ad6e" xmlns:ns3="36e97027-987b-47d8-a445-591941cb6998" targetNamespace="http://schemas.microsoft.com/office/2006/metadata/properties" ma:root="true" ma:fieldsID="f5874998f93257ecf9f184888ec8970d" ns2:_="" ns3:_="">
    <xsd:import namespace="8b2608b6-573e-4447-89c4-7b2475a0ad6e"/>
    <xsd:import namespace="36e97027-987b-47d8-a445-591941cb699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2608b6-573e-4447-89c4-7b2475a0ad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e97027-987b-47d8-a445-591941cb6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A90D89-9AB9-498B-BE77-8A234FF254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120174-AE5A-447F-AB03-A8DDB0E04E96}">
  <ds:schemaRefs>
    <ds:schemaRef ds:uri="http://schemas.microsoft.com/office/2006/metadata/properties"/>
    <ds:schemaRef ds:uri="http://schemas.microsoft.com/office/infopath/2007/PartnerControls"/>
    <ds:schemaRef ds:uri="8b2608b6-573e-4447-89c4-7b2475a0ad6e"/>
  </ds:schemaRefs>
</ds:datastoreItem>
</file>

<file path=customXml/itemProps3.xml><?xml version="1.0" encoding="utf-8"?>
<ds:datastoreItem xmlns:ds="http://schemas.openxmlformats.org/officeDocument/2006/customXml" ds:itemID="{B93957A0-9715-4022-BC61-4359B4F1D5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2608b6-573e-4447-89c4-7b2475a0ad6e"/>
    <ds:schemaRef ds:uri="36e97027-987b-47d8-a445-591941cb6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178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MODULBASERT TRENING FOR LIVBÅTPERSONELL  </vt:lpstr>
      <vt:lpstr>INNHOLD</vt:lpstr>
      <vt:lpstr>ORGANISERING OG RUTINER FOR BRUK AV REDNINGSSTRØMPE</vt:lpstr>
      <vt:lpstr>FILM OG DISKUSJON</vt:lpstr>
      <vt:lpstr>PRAKTISK GJENNOMGANG AV REDNINGSSTRØMPE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27</cp:revision>
  <dcterms:created xsi:type="dcterms:W3CDTF">2018-10-31T09:41:16Z</dcterms:created>
  <dcterms:modified xsi:type="dcterms:W3CDTF">2024-01-11T08:27:00Z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0x01010083C76611FE29A34198C6990B3D748399</vt:lpwstr>
  </property>
  <property fmtid="{D5CDD505-2E9C-101B-9397-08002B2CF9AE}" pid="3" name="TaxKeyword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TaxKeywordTaxHTField">
    <vt:lpwstr/>
  </property>
  <property fmtid="{D5CDD505-2E9C-101B-9397-08002B2CF9AE}" pid="8" name="ONManagementStructure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pc35af7ee40c4272a9b88f5752d26e98">
    <vt:lpwstr/>
  </property>
  <property fmtid="{D5CDD505-2E9C-101B-9397-08002B2CF9AE}" pid="12" name="p4be2578f97b4edc955031900f78cb48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  <property fmtid="{D5CDD505-2E9C-101B-9397-08002B2CF9AE}" pid="15" name="i3bc5342653f4dbcb42b0474e5821fea">
    <vt:lpwstr/>
  </property>
  <property fmtid="{D5CDD505-2E9C-101B-9397-08002B2CF9AE}" pid="16" name="ONWorkAndFieldArea">
    <vt:lpwstr/>
  </property>
  <property fmtid="{D5CDD505-2E9C-101B-9397-08002B2CF9AE}" pid="17" name="xd_Signature">
    <vt:bool>false</vt:bool>
  </property>
  <property fmtid="{D5CDD505-2E9C-101B-9397-08002B2CF9AE}" pid="18" name="j2f3f09481374c6aaacbe07c1e04bd8c">
    <vt:lpwstr/>
  </property>
  <property fmtid="{D5CDD505-2E9C-101B-9397-08002B2CF9AE}" pid="19" name="ONDocumentType">
    <vt:lpwstr/>
  </property>
  <property fmtid="{D5CDD505-2E9C-101B-9397-08002B2CF9AE}" pid="20" name="TaxCatchAll">
    <vt:lpwstr/>
  </property>
  <property fmtid="{D5CDD505-2E9C-101B-9397-08002B2CF9AE}" pid="21" name="ONDocumentStatus">
    <vt:lpwstr/>
  </property>
</Properties>
</file>