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SGVBtSUP2VU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MOB BÅT 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277358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1</a:t>
            </a:r>
            <a:br>
              <a:rPr lang="en-US" sz="4000" dirty="0"/>
            </a:br>
            <a:r>
              <a:rPr lang="nb-NO" sz="4000" dirty="0"/>
              <a:t>BEREDSKAP / ORGANISERING/SJEKKLISTER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</a:rPr>
              <a:t>MODUL NR 1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Autofit/>
          </a:bodyPr>
          <a:lstStyle/>
          <a:p>
            <a:r>
              <a:rPr lang="nb-NO" sz="1500" dirty="0">
                <a:solidFill>
                  <a:srgbClr val="333333"/>
                </a:solidFill>
              </a:rPr>
              <a:t>Læremål</a:t>
            </a:r>
            <a:endParaRPr lang="en-US" sz="1500" dirty="0">
              <a:solidFill>
                <a:srgbClr val="333333"/>
              </a:solidFill>
            </a:endParaRPr>
          </a:p>
          <a:p>
            <a:pPr marL="285750" lvl="0" indent="-285750"/>
            <a:r>
              <a:rPr lang="nb-NO" sz="1500" dirty="0"/>
              <a:t>Samhandling med andre aktører i beredskaps- organisasjonen</a:t>
            </a:r>
          </a:p>
          <a:p>
            <a:pPr marL="285750" lvl="0" indent="-285750"/>
            <a:r>
              <a:rPr lang="nb-NO" sz="1500" dirty="0"/>
              <a:t>Gjøre seg kjent med rolle og oppgaver</a:t>
            </a:r>
          </a:p>
          <a:p>
            <a:pPr marL="285750" lvl="0" indent="-285750"/>
            <a:r>
              <a:rPr lang="nb-NO" sz="1500" dirty="0"/>
              <a:t>Kommunikasjon mellom aktører i  beredskapsorganisasjon</a:t>
            </a:r>
          </a:p>
          <a:p>
            <a:pPr marL="285750" indent="-285750"/>
            <a:r>
              <a:rPr lang="nb-NO" sz="1500" dirty="0"/>
              <a:t>Sjøsetting når vær tillater</a:t>
            </a:r>
            <a:endParaRPr lang="en-US" sz="1500" dirty="0">
              <a:solidFill>
                <a:srgbClr val="333333"/>
              </a:solidFill>
            </a:endParaRPr>
          </a:p>
          <a:p>
            <a:r>
              <a:rPr lang="nb-NO" sz="1500" dirty="0">
                <a:solidFill>
                  <a:srgbClr val="333333"/>
                </a:solidFill>
              </a:rPr>
              <a:t>Innhold</a:t>
            </a:r>
            <a:endParaRPr lang="en-US" sz="1500" dirty="0">
              <a:solidFill>
                <a:srgbClr val="333333"/>
              </a:solidFill>
            </a:endParaRPr>
          </a:p>
          <a:p>
            <a:pPr marL="742950" lvl="1" indent="-285750"/>
            <a:r>
              <a:rPr lang="nb-NO" sz="1500" dirty="0">
                <a:solidFill>
                  <a:srgbClr val="333333"/>
                </a:solidFill>
              </a:rPr>
              <a:t>Løse oppgaver ved hjelp av diskusjoner og trening </a:t>
            </a:r>
          </a:p>
          <a:p>
            <a:pPr marL="742950" lvl="1" indent="-285750"/>
            <a:r>
              <a:rPr lang="nb-NO" sz="1500" dirty="0">
                <a:solidFill>
                  <a:srgbClr val="333333"/>
                </a:solidFill>
              </a:rPr>
              <a:t>Inviter skadestedsleder og plattformsjef til å ta del i diskusjonene i caseoppgaven</a:t>
            </a:r>
            <a:endParaRPr lang="en-US" sz="1500" dirty="0">
              <a:solidFill>
                <a:srgbClr val="333333"/>
              </a:solidFill>
            </a:endParaRPr>
          </a:p>
          <a:p>
            <a:r>
              <a:rPr lang="nb-NO" sz="1500" dirty="0">
                <a:solidFill>
                  <a:srgbClr val="333333"/>
                </a:solidFill>
              </a:rPr>
              <a:t>Metode</a:t>
            </a:r>
            <a:endParaRPr lang="en-US" sz="1500" dirty="0">
              <a:solidFill>
                <a:srgbClr val="333333"/>
              </a:solidFill>
            </a:endParaRPr>
          </a:p>
          <a:p>
            <a:pPr marL="742950" lvl="1" indent="-285750"/>
            <a:r>
              <a:rPr lang="nb-NO" sz="1500" dirty="0">
                <a:solidFill>
                  <a:srgbClr val="333333"/>
                </a:solidFill>
              </a:rPr>
              <a:t>Samarbeid i gruppe</a:t>
            </a:r>
            <a:endParaRPr lang="en-US" sz="1500" dirty="0">
              <a:solidFill>
                <a:srgbClr val="333333"/>
              </a:solidFill>
            </a:endParaRPr>
          </a:p>
          <a:p>
            <a:r>
              <a:rPr lang="nb-NO" sz="1500" dirty="0">
                <a:solidFill>
                  <a:srgbClr val="333333"/>
                </a:solidFill>
              </a:rPr>
              <a:t> </a:t>
            </a:r>
            <a:endParaRPr lang="en-US" sz="1500" dirty="0">
              <a:solidFill>
                <a:srgbClr val="333333"/>
              </a:solidFill>
            </a:endParaRPr>
          </a:p>
          <a:p>
            <a:r>
              <a:rPr lang="nb-NO" sz="1500" dirty="0">
                <a:solidFill>
                  <a:srgbClr val="333333"/>
                </a:solidFill>
              </a:rPr>
              <a:t>Referanser</a:t>
            </a:r>
            <a:endParaRPr lang="en-US" sz="1500" dirty="0">
              <a:solidFill>
                <a:srgbClr val="333333"/>
              </a:solidFill>
            </a:endParaRPr>
          </a:p>
          <a:p>
            <a:pPr marL="742950" lvl="1" indent="-285750"/>
            <a:r>
              <a:rPr lang="nb-NO" sz="1500" dirty="0">
                <a:solidFill>
                  <a:srgbClr val="333333"/>
                </a:solidFill>
              </a:rPr>
              <a:t>Lokal Beredskapsplan</a:t>
            </a:r>
            <a:endParaRPr lang="en-US" sz="1500" dirty="0">
              <a:solidFill>
                <a:srgbClr val="333333"/>
              </a:solidFill>
            </a:endParaRPr>
          </a:p>
          <a:p>
            <a:pPr marL="742950" lvl="1" indent="-285750"/>
            <a:r>
              <a:rPr lang="nb-NO" sz="1500" dirty="0">
                <a:solidFill>
                  <a:srgbClr val="333333"/>
                </a:solidFill>
              </a:rPr>
              <a:t>Aktuelle </a:t>
            </a:r>
            <a:r>
              <a:rPr lang="nb-NO" sz="1500" dirty="0" err="1">
                <a:solidFill>
                  <a:srgbClr val="333333"/>
                </a:solidFill>
              </a:rPr>
              <a:t>DFU’er</a:t>
            </a:r>
            <a:endParaRPr lang="en-US" sz="1500" dirty="0">
              <a:solidFill>
                <a:srgbClr val="333333"/>
              </a:solidFill>
            </a:endParaRPr>
          </a:p>
          <a:p>
            <a:r>
              <a:rPr lang="nb-NO" sz="1500" dirty="0">
                <a:solidFill>
                  <a:srgbClr val="333333"/>
                </a:solidFill>
              </a:rPr>
              <a:t> </a:t>
            </a:r>
            <a:endParaRPr lang="en-US" sz="1500" dirty="0">
              <a:solidFill>
                <a:srgbClr val="333333"/>
              </a:solidFill>
            </a:endParaRPr>
          </a:p>
          <a:p>
            <a:r>
              <a:rPr lang="nb-NO" sz="1500" dirty="0">
                <a:solidFill>
                  <a:srgbClr val="333333"/>
                </a:solidFill>
              </a:rPr>
              <a:t>Evaluering</a:t>
            </a:r>
            <a:endParaRPr lang="en-US" sz="1500" dirty="0">
              <a:solidFill>
                <a:srgbClr val="333333"/>
              </a:solidFill>
            </a:endParaRPr>
          </a:p>
          <a:p>
            <a:pPr marL="742950" lvl="1" indent="-285750"/>
            <a:r>
              <a:rPr lang="nb-NO" sz="1500" dirty="0">
                <a:solidFill>
                  <a:srgbClr val="333333"/>
                </a:solidFill>
              </a:rPr>
              <a:t>Gjennomgang og oppsummering av modulen</a:t>
            </a:r>
            <a:endParaRPr lang="en-US" sz="1500" dirty="0">
              <a:solidFill>
                <a:srgbClr val="333333"/>
              </a:solidFill>
            </a:endParaRPr>
          </a:p>
          <a:p>
            <a:pPr marL="742950" lvl="1" indent="-285750"/>
            <a:r>
              <a:rPr lang="nb-NO" sz="1500" dirty="0">
                <a:solidFill>
                  <a:srgbClr val="333333"/>
                </a:solidFill>
              </a:rPr>
              <a:t>Nådde vi målsetningen?</a:t>
            </a:r>
            <a:endParaRPr lang="en-US" sz="15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GJENNOMFØRING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285750" indent="-285750"/>
            <a:r>
              <a:rPr lang="nb-NO" sz="2000" dirty="0">
                <a:solidFill>
                  <a:srgbClr val="333333"/>
                </a:solidFill>
              </a:rPr>
              <a:t>Tidsforbruk for gruppearbeid/diskusjoner: 60-80 min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333333"/>
              </a:solidFill>
            </a:endParaRPr>
          </a:p>
          <a:p>
            <a:pPr marL="285750" indent="-285750"/>
            <a:r>
              <a:rPr lang="nb-NO" sz="2000" dirty="0">
                <a:solidFill>
                  <a:srgbClr val="333333"/>
                </a:solidFill>
              </a:rPr>
              <a:t>Evaluering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Oppgaver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diskuteres</a:t>
            </a:r>
            <a:r>
              <a:rPr lang="en-US" dirty="0"/>
              <a:t>/</a:t>
            </a:r>
            <a:r>
              <a:rPr lang="en-US" dirty="0" err="1"/>
              <a:t>løses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felleskap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r>
              <a:rPr lang="nb-NO" sz="2000" dirty="0">
                <a:solidFill>
                  <a:srgbClr val="333333"/>
                </a:solidFill>
              </a:rPr>
              <a:t>1. Hvem skal mønstre når MOB alarmen går?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333333"/>
              </a:solidFill>
            </a:endParaRPr>
          </a:p>
          <a:p>
            <a:r>
              <a:rPr lang="nb-NO" sz="2000" dirty="0">
                <a:solidFill>
                  <a:srgbClr val="333333"/>
                </a:solidFill>
              </a:rPr>
              <a:t>2. Hvor skal de mønstre?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333333"/>
              </a:solidFill>
            </a:endParaRPr>
          </a:p>
          <a:p>
            <a:r>
              <a:rPr lang="nb-NO" sz="2000" dirty="0">
                <a:solidFill>
                  <a:srgbClr val="333333"/>
                </a:solidFill>
              </a:rPr>
              <a:t>3. Hvilken VHF kanal skal MOB båt bruke under en evt. kommunikasjon med Beredskapsfartøyet?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333333"/>
              </a:solidFill>
            </a:endParaRPr>
          </a:p>
          <a:p>
            <a:r>
              <a:rPr lang="nb-NO" sz="2000" dirty="0">
                <a:solidFill>
                  <a:srgbClr val="333333"/>
                </a:solidFill>
              </a:rPr>
              <a:t>4. Hvem skal </a:t>
            </a:r>
            <a:r>
              <a:rPr lang="nb-NO" sz="2000" dirty="0" err="1">
                <a:solidFill>
                  <a:srgbClr val="333333"/>
                </a:solidFill>
              </a:rPr>
              <a:t>mob</a:t>
            </a:r>
            <a:r>
              <a:rPr lang="nb-NO" sz="2000" dirty="0">
                <a:solidFill>
                  <a:srgbClr val="333333"/>
                </a:solidFill>
              </a:rPr>
              <a:t>-båtlaget holde kontakt med under søk og redning?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333333"/>
              </a:solidFill>
            </a:endParaRPr>
          </a:p>
          <a:p>
            <a:r>
              <a:rPr lang="nb-NO" sz="2000" dirty="0">
                <a:solidFill>
                  <a:srgbClr val="333333"/>
                </a:solidFill>
              </a:rPr>
              <a:t>5. Hva skal MOB båt laget foreta seg etter at de har plukket opp personen fra sjøen?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333333"/>
              </a:solidFill>
            </a:endParaRPr>
          </a:p>
          <a:p>
            <a:r>
              <a:rPr lang="nb-NO" sz="2000" dirty="0">
                <a:solidFill>
                  <a:srgbClr val="333333"/>
                </a:solidFill>
              </a:rPr>
              <a:t>6. Hvor lang tid etter PA melding skal MOB båt laget være mønstret?</a:t>
            </a:r>
          </a:p>
          <a:p>
            <a:endParaRPr lang="nb-NO" sz="2000" dirty="0">
              <a:solidFill>
                <a:srgbClr val="333333"/>
              </a:solidFill>
            </a:endParaRPr>
          </a:p>
          <a:p>
            <a:endParaRPr lang="nb-NO" sz="2000" dirty="0">
              <a:solidFill>
                <a:srgbClr val="333333"/>
              </a:solidFill>
            </a:endParaRPr>
          </a:p>
          <a:p>
            <a:endParaRPr lang="nb-NO" sz="2000" dirty="0">
              <a:solidFill>
                <a:srgbClr val="333333"/>
              </a:solidFill>
            </a:endParaRPr>
          </a:p>
          <a:p>
            <a:endParaRPr lang="en-US" sz="2000" dirty="0">
              <a:solidFill>
                <a:srgbClr val="333333"/>
              </a:solidFill>
            </a:endParaRPr>
          </a:p>
          <a:p>
            <a:endParaRPr lang="en-US" sz="2000" dirty="0" err="1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Oppgaver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diskuteres</a:t>
            </a:r>
            <a:r>
              <a:rPr lang="en-US" dirty="0"/>
              <a:t>/</a:t>
            </a:r>
            <a:r>
              <a:rPr lang="en-US" dirty="0" err="1"/>
              <a:t>løses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felleskap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7. Hvor lang tid etter PA melding skal MOB være plukket</a:t>
            </a:r>
            <a:r>
              <a:rPr lang="en-US" sz="2000" dirty="0"/>
              <a:t> </a:t>
            </a:r>
            <a:r>
              <a:rPr lang="nb-NO" sz="2000" dirty="0"/>
              <a:t>opp fra sjøen?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8.  Diskuter: Vil MOB båt mannskapet alltid være i stand til å</a:t>
            </a:r>
            <a:r>
              <a:rPr lang="en-US" sz="2000" dirty="0"/>
              <a:t> </a:t>
            </a:r>
            <a:r>
              <a:rPr lang="nb-NO" sz="2000" dirty="0"/>
              <a:t>oppfylle tidskravene i </a:t>
            </a:r>
            <a:r>
              <a:rPr lang="nb-NO" sz="2000" dirty="0" err="1"/>
              <a:t>hht</a:t>
            </a:r>
            <a:r>
              <a:rPr lang="nb-NO" sz="2000" dirty="0"/>
              <a:t> DFU? Begrunn svaret.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86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E11905-BA98-4171-B6A4-B2D9BFEE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/>
          <a:lstStyle/>
          <a:p>
            <a:r>
              <a:rPr lang="nb-NO" dirty="0"/>
              <a:t>Caseoppgave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749D38-EB36-40AE-BE8F-50537F540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707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>
                <a:latin typeface="Arial" pitchFamily="34" charset="0"/>
                <a:cs typeface="Arial" pitchFamily="34" charset="0"/>
              </a:rPr>
              <a:t>Dere har blitt mobilisert som følge av melding om at et helikopter med 16 personer om bord har nødlandet.</a:t>
            </a:r>
          </a:p>
          <a:p>
            <a:pPr marL="0" indent="0">
              <a:buNone/>
            </a:pPr>
            <a:r>
              <a:rPr lang="nb-NO" sz="2000" dirty="0">
                <a:latin typeface="Arial" pitchFamily="34" charset="0"/>
                <a:cs typeface="Arial" pitchFamily="34" charset="0"/>
              </a:rPr>
              <a:t>1 NM fra deres innretning. </a:t>
            </a:r>
            <a:br>
              <a:rPr lang="nb-NO" sz="2000" dirty="0">
                <a:latin typeface="Arial" pitchFamily="34" charset="0"/>
                <a:cs typeface="Arial" pitchFamily="34" charset="0"/>
              </a:rPr>
            </a:br>
            <a:r>
              <a:rPr lang="nb-NO" sz="2000" dirty="0">
                <a:latin typeface="Arial" pitchFamily="34" charset="0"/>
                <a:cs typeface="Arial" pitchFamily="34" charset="0"/>
              </a:rPr>
              <a:t>Sjø: </a:t>
            </a:r>
            <a:r>
              <a:rPr lang="nb-NO" sz="2000" dirty="0" err="1">
                <a:latin typeface="Arial" pitchFamily="34" charset="0"/>
                <a:cs typeface="Arial" pitchFamily="34" charset="0"/>
              </a:rPr>
              <a:t>Hs</a:t>
            </a:r>
            <a:r>
              <a:rPr lang="nb-NO" sz="2000" dirty="0">
                <a:latin typeface="Arial" pitchFamily="34" charset="0"/>
                <a:cs typeface="Arial" pitchFamily="34" charset="0"/>
              </a:rPr>
              <a:t> er 3 meter og det er 20 knops vind. </a:t>
            </a:r>
          </a:p>
          <a:p>
            <a:pPr marL="0" indent="0">
              <a:buNone/>
            </a:pPr>
            <a:r>
              <a:rPr lang="nb-NO" sz="2000" dirty="0">
                <a:latin typeface="Arial" pitchFamily="34" charset="0"/>
                <a:cs typeface="Arial" pitchFamily="34" charset="0"/>
              </a:rPr>
              <a:t>Det er observert personell i sjøen og noen personer i en redningsflåte. </a:t>
            </a:r>
          </a:p>
          <a:p>
            <a:pPr marL="0" indent="0">
              <a:buNone/>
            </a:pPr>
            <a:r>
              <a:rPr lang="nb-NO" sz="2000" dirty="0">
                <a:latin typeface="Arial" pitchFamily="34" charset="0"/>
                <a:cs typeface="Arial" pitchFamily="34" charset="0"/>
              </a:rPr>
              <a:t>Hvordan vil dere organisere redningsarbeidet?</a:t>
            </a:r>
          </a:p>
          <a:p>
            <a:endParaRPr lang="nb-NO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b-NO" sz="2000" dirty="0">
                <a:latin typeface="Arial" pitchFamily="34" charset="0"/>
                <a:cs typeface="Arial" pitchFamily="34" charset="0"/>
                <a:hlinkClick r:id="rId2"/>
              </a:rPr>
              <a:t>Link</a:t>
            </a:r>
            <a:r>
              <a:rPr lang="nb-NO" sz="2000" dirty="0">
                <a:latin typeface="Arial" pitchFamily="34" charset="0"/>
                <a:cs typeface="Arial" pitchFamily="34" charset="0"/>
              </a:rPr>
              <a:t> til aktuell hendelse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2A461736-A38B-4ECE-989D-E4F61AA5537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390903" y="1808820"/>
            <a:ext cx="475252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95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EVALUERING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r>
              <a:rPr lang="nb-NO" sz="2000" dirty="0"/>
              <a:t>Evaluering:</a:t>
            </a:r>
            <a:br>
              <a:rPr lang="en-US" sz="2000" dirty="0"/>
            </a:br>
            <a:r>
              <a:rPr lang="nb-NO" sz="2000" dirty="0"/>
              <a:t>Observasjon i henhold til læremål. Ble oppgavene løst i henhold til intensjonen (bruk av aktuelle publikasjoner)?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nb-NO" sz="2000" dirty="0"/>
              <a:t>Læremål:</a:t>
            </a:r>
            <a:br>
              <a:rPr lang="nb-NO" sz="2000" dirty="0"/>
            </a:br>
            <a:r>
              <a:rPr lang="nb-NO" sz="2000" dirty="0"/>
              <a:t>Nådde vi læremålet? </a:t>
            </a:r>
            <a:br>
              <a:rPr lang="nb-NO" sz="2000" dirty="0"/>
            </a:br>
            <a:r>
              <a:rPr lang="nb-NO" sz="2000" dirty="0"/>
              <a:t>Sterke sider:</a:t>
            </a:r>
            <a:br>
              <a:rPr lang="nb-NO" sz="2000" dirty="0"/>
            </a:br>
            <a:r>
              <a:rPr lang="nb-NO" sz="2000" dirty="0"/>
              <a:t>Kan forbedres: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Trener veiledning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2"/>
            <a:ext cx="10515600" cy="4586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Bruk den lokale beredskapsplanen til bruk i oppgaveløsingen. Teksten under er et eksempel.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b-NO" sz="2000" b="1" dirty="0"/>
              <a:t>GF Beredskapsplan - 4.7.16 MOB-båt lag</a:t>
            </a:r>
            <a:endParaRPr lang="en-US" sz="2000" dirty="0"/>
          </a:p>
          <a:p>
            <a:pPr marL="0" indent="0">
              <a:buNone/>
            </a:pPr>
            <a:r>
              <a:rPr lang="nb-NO" sz="2000" b="1" dirty="0"/>
              <a:t>Ansvar og myndighet: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MOB-båt laget består av en båtfører og to redningsmenn med kompetanse i førstehjelp, i tillegg til kranfører og flaggmenn.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Ved MOB-alarm (Generell alarm) samt melding på PA, skal MOB-båt mannskap og skadestedsleder mønstre ved MOB-båt.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Kranfører og flaggmenn mønstrer ved heiseinnretning som skal benyttes for låring av båt.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Ved andre alarm situasjoner mønstrer MOB – båt lag i livbåt. Skadestedsleder oppretter radioforbindelse med MOB-båt over VHF radio og leder operasjonen. Ved pågående arbeid over sjø må MOB-båt mannskap oppholde seg i områder hvor man kan møte det spesifikke kravet til mønstringstid.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891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Trener veiledning, fortsettelse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2"/>
            <a:ext cx="10515600" cy="4586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b="1" dirty="0"/>
              <a:t>Oppgaver ved MOB - alarm: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Møte på mønstringssted og klargjøre for sjøsetting. Kranfører og flaggmenn er ansvarlig for låring/</a:t>
            </a:r>
            <a:r>
              <a:rPr lang="nb-NO" sz="2000" dirty="0" err="1"/>
              <a:t>opphiving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Starte motor og sjekke alarmer på kontrollpanel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Opprette radioforbindelse (VHF) med skadestedsleder og beredskapsfartøy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På eget initiativ eller i samråd med skadestedsleder/beredskapsleder sjøsette MOB-båt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Skadestedsleder / kranfører, dirigerer MOB-båt mot den som er falt over bord.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Den som er falt over bord plukkes opp og førstehjelp starter umiddelbart etter</a:t>
            </a:r>
            <a:r>
              <a:rPr lang="en-US" sz="2000" dirty="0"/>
              <a:t> </a:t>
            </a:r>
            <a:r>
              <a:rPr lang="nb-NO" sz="2000" dirty="0"/>
              <a:t>redning.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Melde pasientens tilstand til skadestedsleder eller sykepleier.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Det avklares med skadestedsleder om hvilken heiseinnretning som båt skal tas opp med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6379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460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MODULBASERT TRENING FOR MOB BÅT PERSONELL  </vt:lpstr>
      <vt:lpstr>MODUL NR 1</vt:lpstr>
      <vt:lpstr>GJENNOMFØRING</vt:lpstr>
      <vt:lpstr>Oppgaver som diskuteres/løses i felleskap</vt:lpstr>
      <vt:lpstr>Oppgaver som diskuteres/løses i felleskap</vt:lpstr>
      <vt:lpstr>Caseoppgave</vt:lpstr>
      <vt:lpstr>EVALUERING</vt:lpstr>
      <vt:lpstr>Trener veiledning</vt:lpstr>
      <vt:lpstr>Trener veiledning, fortsettelse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8</cp:revision>
  <dcterms:created xsi:type="dcterms:W3CDTF">2018-10-31T09:41:16Z</dcterms:created>
  <dcterms:modified xsi:type="dcterms:W3CDTF">2018-12-11T14:34:13Z</dcterms:modified>
</cp:coreProperties>
</file>