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790705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5</a:t>
            </a:r>
            <a:br>
              <a:rPr lang="nb-NO" sz="4000" dirty="0"/>
            </a:br>
            <a:r>
              <a:rPr lang="nb-NO" sz="4000" dirty="0"/>
              <a:t>KROKARRANGEMENT / UTSETTING/OPPHEIS / SØK OG REDNING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E49862E9-155D-43FC-9315-767E1F7189AD}"/>
              </a:ext>
            </a:extLst>
          </p:cNvPr>
          <p:cNvSpPr/>
          <p:nvPr/>
        </p:nvSpPr>
        <p:spPr>
          <a:xfrm>
            <a:off x="697830" y="1980309"/>
            <a:ext cx="67983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000" b="1"/>
              <a:t>Søk i samarbeid med helikopter</a:t>
            </a:r>
            <a:endParaRPr lang="nb-NO" sz="2000"/>
          </a:p>
          <a:p>
            <a:pPr lvl="1"/>
            <a:r>
              <a:rPr lang="nb-NO" sz="2000"/>
              <a:t>Vanligvis brukt når et </a:t>
            </a:r>
            <a:br>
              <a:rPr lang="nb-NO" sz="2000"/>
            </a:br>
            <a:r>
              <a:rPr lang="nb-NO" sz="2000"/>
              <a:t>luftfartøy eller skip har </a:t>
            </a:r>
            <a:br>
              <a:rPr lang="nb-NO" sz="2000"/>
            </a:br>
            <a:r>
              <a:rPr lang="nb-NO" sz="2000"/>
              <a:t>forsvunnet uten et spor </a:t>
            </a:r>
            <a:br>
              <a:rPr lang="nb-NO" sz="2000"/>
            </a:br>
            <a:r>
              <a:rPr lang="nb-NO" sz="2000"/>
              <a:t>langs en kjent rute.</a:t>
            </a:r>
          </a:p>
          <a:p>
            <a:pPr lvl="1"/>
            <a:r>
              <a:rPr lang="nb-NO" sz="2000"/>
              <a:t>Mob-båten søker i mest </a:t>
            </a:r>
            <a:br>
              <a:rPr lang="nb-NO" sz="2000"/>
            </a:br>
            <a:r>
              <a:rPr lang="nb-NO" sz="2000"/>
              <a:t>sannsynlig retning fra </a:t>
            </a:r>
            <a:br>
              <a:rPr lang="nb-NO" sz="2000"/>
            </a:br>
            <a:r>
              <a:rPr lang="nb-NO" sz="2000"/>
              <a:t>nullpunkt, og helikopter </a:t>
            </a:r>
            <a:br>
              <a:rPr lang="nb-NO" sz="2000"/>
            </a:br>
            <a:r>
              <a:rPr lang="nb-NO" sz="2000"/>
              <a:t>søker på tvers av mob-båtens kurs.</a:t>
            </a:r>
          </a:p>
          <a:p>
            <a:endParaRPr lang="nb-NO" sz="2000" dirty="0"/>
          </a:p>
        </p:txBody>
      </p:sp>
      <p:grpSp>
        <p:nvGrpSpPr>
          <p:cNvPr id="3" name="Group 64">
            <a:extLst>
              <a:ext uri="{FF2B5EF4-FFF2-40B4-BE49-F238E27FC236}">
                <a16:creationId xmlns:a16="http://schemas.microsoft.com/office/drawing/2014/main" id="{2ABEC145-FEA0-44D2-975E-D56FF34DC6D7}"/>
              </a:ext>
            </a:extLst>
          </p:cNvPr>
          <p:cNvGrpSpPr/>
          <p:nvPr/>
        </p:nvGrpSpPr>
        <p:grpSpPr>
          <a:xfrm>
            <a:off x="6968843" y="1980309"/>
            <a:ext cx="3456384" cy="2736304"/>
            <a:chOff x="5506308" y="1988840"/>
            <a:chExt cx="2820313" cy="2128370"/>
          </a:xfrm>
        </p:grpSpPr>
        <p:cxnSp>
          <p:nvCxnSpPr>
            <p:cNvPr id="4" name="Straight Connector 47">
              <a:extLst>
                <a:ext uri="{FF2B5EF4-FFF2-40B4-BE49-F238E27FC236}">
                  <a16:creationId xmlns:a16="http://schemas.microsoft.com/office/drawing/2014/main" id="{EEBA0789-2531-4032-8C2A-14EC83A0F53F}"/>
                </a:ext>
              </a:extLst>
            </p:cNvPr>
            <p:cNvCxnSpPr/>
            <p:nvPr/>
          </p:nvCxnSpPr>
          <p:spPr>
            <a:xfrm>
              <a:off x="5506420" y="1988840"/>
              <a:ext cx="280831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8">
              <a:extLst>
                <a:ext uri="{FF2B5EF4-FFF2-40B4-BE49-F238E27FC236}">
                  <a16:creationId xmlns:a16="http://schemas.microsoft.com/office/drawing/2014/main" id="{0B967518-8773-4484-884E-48251E4B5619}"/>
                </a:ext>
              </a:extLst>
            </p:cNvPr>
            <p:cNvCxnSpPr/>
            <p:nvPr/>
          </p:nvCxnSpPr>
          <p:spPr>
            <a:xfrm>
              <a:off x="5506420" y="2348880"/>
              <a:ext cx="280831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49">
              <a:extLst>
                <a:ext uri="{FF2B5EF4-FFF2-40B4-BE49-F238E27FC236}">
                  <a16:creationId xmlns:a16="http://schemas.microsoft.com/office/drawing/2014/main" id="{B62087CC-35EF-48E8-9786-0A02F0D3A3C4}"/>
                </a:ext>
              </a:extLst>
            </p:cNvPr>
            <p:cNvCxnSpPr/>
            <p:nvPr/>
          </p:nvCxnSpPr>
          <p:spPr>
            <a:xfrm>
              <a:off x="5512030" y="2702388"/>
              <a:ext cx="280831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50">
              <a:extLst>
                <a:ext uri="{FF2B5EF4-FFF2-40B4-BE49-F238E27FC236}">
                  <a16:creationId xmlns:a16="http://schemas.microsoft.com/office/drawing/2014/main" id="{2588A88B-CAB9-4FDA-9EE4-5A3708A477A6}"/>
                </a:ext>
              </a:extLst>
            </p:cNvPr>
            <p:cNvCxnSpPr/>
            <p:nvPr/>
          </p:nvCxnSpPr>
          <p:spPr>
            <a:xfrm>
              <a:off x="5506420" y="3053052"/>
              <a:ext cx="280831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598DDDCF-5865-40C3-ACA9-667498E95DDC}"/>
                </a:ext>
              </a:extLst>
            </p:cNvPr>
            <p:cNvCxnSpPr/>
            <p:nvPr/>
          </p:nvCxnSpPr>
          <p:spPr>
            <a:xfrm>
              <a:off x="5512030" y="3408350"/>
              <a:ext cx="280831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52">
              <a:extLst>
                <a:ext uri="{FF2B5EF4-FFF2-40B4-BE49-F238E27FC236}">
                  <a16:creationId xmlns:a16="http://schemas.microsoft.com/office/drawing/2014/main" id="{86F7506C-88CD-443B-8E93-E562D7D75B58}"/>
                </a:ext>
              </a:extLst>
            </p:cNvPr>
            <p:cNvCxnSpPr>
              <a:cxnSpLocks/>
            </p:cNvCxnSpPr>
            <p:nvPr/>
          </p:nvCxnSpPr>
          <p:spPr>
            <a:xfrm>
              <a:off x="6919033" y="4117210"/>
              <a:ext cx="1406759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55">
              <a:extLst>
                <a:ext uri="{FF2B5EF4-FFF2-40B4-BE49-F238E27FC236}">
                  <a16:creationId xmlns:a16="http://schemas.microsoft.com/office/drawing/2014/main" id="{5D018EF3-CECF-46AE-BD1E-380CD8804AFE}"/>
                </a:ext>
              </a:extLst>
            </p:cNvPr>
            <p:cNvCxnSpPr/>
            <p:nvPr/>
          </p:nvCxnSpPr>
          <p:spPr>
            <a:xfrm>
              <a:off x="5506308" y="1988840"/>
              <a:ext cx="0" cy="36004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56">
              <a:extLst>
                <a:ext uri="{FF2B5EF4-FFF2-40B4-BE49-F238E27FC236}">
                  <a16:creationId xmlns:a16="http://schemas.microsoft.com/office/drawing/2014/main" id="{37B71C19-4F7E-4D0A-86E7-1DEB31D1A6EF}"/>
                </a:ext>
              </a:extLst>
            </p:cNvPr>
            <p:cNvCxnSpPr/>
            <p:nvPr/>
          </p:nvCxnSpPr>
          <p:spPr>
            <a:xfrm>
              <a:off x="8325792" y="2345095"/>
              <a:ext cx="0" cy="36004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57">
              <a:extLst>
                <a:ext uri="{FF2B5EF4-FFF2-40B4-BE49-F238E27FC236}">
                  <a16:creationId xmlns:a16="http://schemas.microsoft.com/office/drawing/2014/main" id="{005F35C6-F7E9-49E9-AE4D-4C7317DE5917}"/>
                </a:ext>
              </a:extLst>
            </p:cNvPr>
            <p:cNvCxnSpPr/>
            <p:nvPr/>
          </p:nvCxnSpPr>
          <p:spPr>
            <a:xfrm>
              <a:off x="5515558" y="2699490"/>
              <a:ext cx="0" cy="36004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58">
              <a:extLst>
                <a:ext uri="{FF2B5EF4-FFF2-40B4-BE49-F238E27FC236}">
                  <a16:creationId xmlns:a16="http://schemas.microsoft.com/office/drawing/2014/main" id="{4097DFEA-DD16-486D-8770-AB0CCD683F35}"/>
                </a:ext>
              </a:extLst>
            </p:cNvPr>
            <p:cNvCxnSpPr/>
            <p:nvPr/>
          </p:nvCxnSpPr>
          <p:spPr>
            <a:xfrm>
              <a:off x="8314732" y="3048310"/>
              <a:ext cx="0" cy="36004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59">
              <a:extLst>
                <a:ext uri="{FF2B5EF4-FFF2-40B4-BE49-F238E27FC236}">
                  <a16:creationId xmlns:a16="http://schemas.microsoft.com/office/drawing/2014/main" id="{EA985E97-1FE2-4DC8-9FA6-953B0C874B20}"/>
                </a:ext>
              </a:extLst>
            </p:cNvPr>
            <p:cNvCxnSpPr/>
            <p:nvPr/>
          </p:nvCxnSpPr>
          <p:spPr>
            <a:xfrm>
              <a:off x="5515558" y="3402740"/>
              <a:ext cx="0" cy="36004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62">
              <a:extLst>
                <a:ext uri="{FF2B5EF4-FFF2-40B4-BE49-F238E27FC236}">
                  <a16:creationId xmlns:a16="http://schemas.microsoft.com/office/drawing/2014/main" id="{59C73AF8-79C8-4CA8-AAD3-BCBBC32DC0F1}"/>
                </a:ext>
              </a:extLst>
            </p:cNvPr>
            <p:cNvCxnSpPr/>
            <p:nvPr/>
          </p:nvCxnSpPr>
          <p:spPr>
            <a:xfrm>
              <a:off x="8326621" y="3757170"/>
              <a:ext cx="0" cy="36004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63">
              <a:extLst>
                <a:ext uri="{FF2B5EF4-FFF2-40B4-BE49-F238E27FC236}">
                  <a16:creationId xmlns:a16="http://schemas.microsoft.com/office/drawing/2014/main" id="{D252511F-9246-4DBC-B38F-B49D689ED755}"/>
                </a:ext>
              </a:extLst>
            </p:cNvPr>
            <p:cNvCxnSpPr/>
            <p:nvPr/>
          </p:nvCxnSpPr>
          <p:spPr>
            <a:xfrm>
              <a:off x="5506420" y="3762780"/>
              <a:ext cx="2808312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" name="Bilde 19" descr="C:\Users\Christine H\AppData\Local\Microsoft\Windows\Temporary Internet Files\Content.IE5\7H9XXR71\MC900310928[1].wmf">
            <a:extLst>
              <a:ext uri="{FF2B5EF4-FFF2-40B4-BE49-F238E27FC236}">
                <a16:creationId xmlns:a16="http://schemas.microsoft.com/office/drawing/2014/main" id="{3360D60E-82FB-463F-A337-C72DF8F08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6165">
            <a:off x="9194752" y="3636624"/>
            <a:ext cx="1371660" cy="47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" name="Group 67">
            <a:extLst>
              <a:ext uri="{FF2B5EF4-FFF2-40B4-BE49-F238E27FC236}">
                <a16:creationId xmlns:a16="http://schemas.microsoft.com/office/drawing/2014/main" id="{4667F09D-B179-4263-85CC-2C174A51FFE5}"/>
              </a:ext>
            </a:extLst>
          </p:cNvPr>
          <p:cNvGrpSpPr/>
          <p:nvPr/>
        </p:nvGrpSpPr>
        <p:grpSpPr>
          <a:xfrm>
            <a:off x="8463633" y="3081697"/>
            <a:ext cx="229458" cy="2672816"/>
            <a:chOff x="6754311" y="2989900"/>
            <a:chExt cx="229458" cy="2672816"/>
          </a:xfrm>
        </p:grpSpPr>
        <p:sp>
          <p:nvSpPr>
            <p:cNvPr id="19" name="AutoShape 16">
              <a:extLst>
                <a:ext uri="{FF2B5EF4-FFF2-40B4-BE49-F238E27FC236}">
                  <a16:creationId xmlns:a16="http://schemas.microsoft.com/office/drawing/2014/main" id="{3FA414EC-3DA3-413D-846B-E0E299FB60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6529880" y="5208828"/>
              <a:ext cx="678319" cy="229458"/>
            </a:xfrm>
            <a:prstGeom prst="flowChartDelay">
              <a:avLst/>
            </a:prstGeom>
            <a:solidFill>
              <a:srgbClr val="000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nb-N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cxnSp>
          <p:nvCxnSpPr>
            <p:cNvPr id="20" name="Straight Connector 66">
              <a:extLst>
                <a:ext uri="{FF2B5EF4-FFF2-40B4-BE49-F238E27FC236}">
                  <a16:creationId xmlns:a16="http://schemas.microsoft.com/office/drawing/2014/main" id="{6FDFEC09-DB69-4A17-BFC2-F5FDAD1A004B}"/>
                </a:ext>
              </a:extLst>
            </p:cNvPr>
            <p:cNvCxnSpPr/>
            <p:nvPr/>
          </p:nvCxnSpPr>
          <p:spPr>
            <a:xfrm flipV="1">
              <a:off x="6869039" y="2989900"/>
              <a:ext cx="6875" cy="180725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E1C9C93F-D08F-483F-A8EA-5D6D7E42D20B}"/>
              </a:ext>
            </a:extLst>
          </p:cNvPr>
          <p:cNvSpPr txBox="1">
            <a:spLocks/>
          </p:cNvSpPr>
          <p:nvPr/>
        </p:nvSpPr>
        <p:spPr>
          <a:xfrm>
            <a:off x="840080" y="486490"/>
            <a:ext cx="10511840" cy="900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/>
              <a:t>Søksmønster i samarbeid med andre resurser</a:t>
            </a:r>
            <a:br>
              <a:rPr lang="nb-NO"/>
            </a:br>
            <a:r>
              <a:rPr lang="nb-NO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7861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99B9-EE2C-4CB8-9EBF-BACFD0110F44}"/>
              </a:ext>
            </a:extLst>
          </p:cNvPr>
          <p:cNvSpPr txBox="1">
            <a:spLocks/>
          </p:cNvSpPr>
          <p:nvPr/>
        </p:nvSpPr>
        <p:spPr>
          <a:xfrm>
            <a:off x="845970" y="252413"/>
            <a:ext cx="10672261" cy="900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/>
              <a:t>PRAKTISKE ØVELSER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1128E-EAF2-4BB1-AAAD-1AD1231AD136}"/>
              </a:ext>
            </a:extLst>
          </p:cNvPr>
          <p:cNvSpPr txBox="1">
            <a:spLocks/>
          </p:cNvSpPr>
          <p:nvPr/>
        </p:nvSpPr>
        <p:spPr>
          <a:xfrm>
            <a:off x="845970" y="1565275"/>
            <a:ext cx="10672261" cy="431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nb-NO" sz="2000" dirty="0"/>
              <a:t>På forhånd bør beredskapsfartøyet ha lagt ut et objekt som MOB båt mannskapet skal lokalisere. Beredskapsfartøyet/skadestedsleder kan koordinere søket.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MOB båten settes på sjøen og mannskapet får oppgitt kurs og</a:t>
            </a:r>
            <a:r>
              <a:rPr lang="en-US" sz="2000" dirty="0"/>
              <a:t> </a:t>
            </a:r>
            <a:r>
              <a:rPr lang="nb-NO" sz="2000" dirty="0"/>
              <a:t>distanse til ”nullpunktet”</a:t>
            </a:r>
            <a:endParaRPr lang="en-US" sz="2000" dirty="0"/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Ved ankomst ”nullpunkt” melder MOB båt fra til beredskaps fartøyet/skadestedsleder, og starter et parallell søk etter først å ha blitt enig om arbeidsfordeling, fart, </a:t>
            </a:r>
            <a:r>
              <a:rPr lang="nb-NO" sz="2000" dirty="0" err="1"/>
              <a:t>spacing</a:t>
            </a:r>
            <a:r>
              <a:rPr lang="nb-NO" sz="2000" dirty="0"/>
              <a:t> og signaler/kommunikasjon om bord i MOB båten.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MOB båten holder kontakt med beredskapsfartøy/skadestedsleder under søket. Øvelsen avsluttes ved funn eller nærmere avtalt tidspunkt.</a:t>
            </a:r>
          </a:p>
          <a:p>
            <a:pPr marL="342900" indent="-342900">
              <a:buFont typeface="+mj-lt"/>
              <a:buAutoNum type="arabicPeriod"/>
            </a:pPr>
            <a:r>
              <a:rPr lang="nb-NO" sz="2000" dirty="0"/>
              <a:t>Ruller på oppgavene innad i mannskapet slik at alle får trene på kvadratsøk og </a:t>
            </a:r>
            <a:r>
              <a:rPr lang="nb-NO" sz="2000" dirty="0" err="1"/>
              <a:t>paralellsøk</a:t>
            </a:r>
            <a:endParaRPr lang="nb-NO" sz="2000" dirty="0"/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3261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16C2-486A-434B-B178-4D0429F27786}"/>
              </a:ext>
            </a:extLst>
          </p:cNvPr>
          <p:cNvSpPr txBox="1">
            <a:spLocks/>
          </p:cNvSpPr>
          <p:nvPr/>
        </p:nvSpPr>
        <p:spPr>
          <a:xfrm>
            <a:off x="1206918" y="693571"/>
            <a:ext cx="8640762" cy="900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Trener</a:t>
            </a:r>
            <a:r>
              <a:rPr lang="en-US" dirty="0"/>
              <a:t> </a:t>
            </a:r>
            <a:r>
              <a:rPr lang="en-US" dirty="0" err="1"/>
              <a:t>veiledning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EC7E2-EEE1-4875-BACE-DFB748402E77}"/>
              </a:ext>
            </a:extLst>
          </p:cNvPr>
          <p:cNvSpPr txBox="1">
            <a:spLocks/>
          </p:cNvSpPr>
          <p:nvPr/>
        </p:nvSpPr>
        <p:spPr>
          <a:xfrm>
            <a:off x="1206918" y="2006433"/>
            <a:ext cx="8640762" cy="431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b-NO" sz="2000" dirty="0"/>
              <a:t>Tips til trener for gruppeoppgave 2-3:</a:t>
            </a:r>
            <a:endParaRPr lang="en-US" sz="2000" dirty="0"/>
          </a:p>
          <a:p>
            <a:r>
              <a:rPr lang="nb-NO" sz="2000" dirty="0"/>
              <a:t>Sikten (snø, regn, tåke, lys)</a:t>
            </a:r>
          </a:p>
          <a:p>
            <a:r>
              <a:rPr lang="en-US" sz="2000" dirty="0"/>
              <a:t>T</a:t>
            </a:r>
            <a:r>
              <a:rPr lang="nb-NO" sz="2000" dirty="0" err="1"/>
              <a:t>ilstanden</a:t>
            </a:r>
            <a:r>
              <a:rPr lang="nb-NO" sz="2000" dirty="0"/>
              <a:t> på sjøen</a:t>
            </a:r>
            <a:endParaRPr lang="en-US" sz="2000" dirty="0"/>
          </a:p>
          <a:p>
            <a:r>
              <a:rPr lang="nb-NO" sz="2000" dirty="0"/>
              <a:t>Utkikkens effektivitet</a:t>
            </a:r>
            <a:endParaRPr lang="en-US" sz="2000" dirty="0"/>
          </a:p>
          <a:p>
            <a:r>
              <a:rPr lang="nb-NO" sz="2000" dirty="0"/>
              <a:t>Bruk av søkelys</a:t>
            </a:r>
            <a:endParaRPr lang="en-US" sz="2000" dirty="0"/>
          </a:p>
          <a:p>
            <a:r>
              <a:rPr lang="nb-NO" sz="2000" dirty="0"/>
              <a:t>Objektet det søkes etter (bekledning, farge, refleks)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0178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/>
              <a:t>Læremål for treningen: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b-NO" sz="2000" dirty="0"/>
              <a:t> </a:t>
            </a:r>
          </a:p>
          <a:p>
            <a:pPr lvl="0"/>
            <a:r>
              <a:rPr lang="nb-NO" sz="2000" dirty="0"/>
              <a:t>Koordinere arbeidet i forbindelse med sjøsetting og </a:t>
            </a:r>
            <a:r>
              <a:rPr lang="nb-NO" sz="2000" dirty="0" err="1"/>
              <a:t>oppheis</a:t>
            </a:r>
            <a:r>
              <a:rPr lang="nb-NO" sz="2000" dirty="0"/>
              <a:t> av båt</a:t>
            </a:r>
          </a:p>
          <a:p>
            <a:pPr lvl="0"/>
            <a:r>
              <a:rPr lang="nb-NO" sz="2000" dirty="0"/>
              <a:t> Velge ut søksmønster ut fra ulike situasjoner (objekt type, strøm og værforhold)</a:t>
            </a:r>
          </a:p>
          <a:p>
            <a:pPr lvl="0"/>
            <a:r>
              <a:rPr lang="nb-NO" sz="2000" dirty="0"/>
              <a:t> Utføre et systematisk søk ved hjelp av vifte, parallell og firkantsøk</a:t>
            </a:r>
          </a:p>
          <a:p>
            <a:pPr lvl="0"/>
            <a:r>
              <a:rPr lang="nb-NO" sz="2000" dirty="0"/>
              <a:t> Bruk av navigasjonsutstyr til å utføre de ulike søkemønstrene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Innhold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Tidsforbruk for gruppearbeid/diskusjoner: 60-80 min</a:t>
            </a:r>
            <a:endParaRPr lang="en-US" sz="2000" dirty="0">
              <a:solidFill>
                <a:srgbClr val="333333"/>
              </a:solidFill>
            </a:endParaRPr>
          </a:p>
          <a:p>
            <a:endParaRPr lang="en-US" sz="2000" dirty="0">
              <a:solidFill>
                <a:srgbClr val="333333"/>
              </a:solidFill>
            </a:endParaRPr>
          </a:p>
          <a:p>
            <a:pPr marL="285750" indent="-285750"/>
            <a:r>
              <a:rPr lang="nb-NO" sz="2000" dirty="0">
                <a:solidFill>
                  <a:srgbClr val="333333"/>
                </a:solidFill>
              </a:rPr>
              <a:t>Evaluering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Oppgave 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/>
              <a:t>Hvor langt er en nautisk mil (NM) i meter?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Dere får oppgitt å gå mot 220 grader, 2 nautisk mil. Med værforhold som er tilrettelagt  </a:t>
            </a:r>
          </a:p>
          <a:p>
            <a:pPr marL="0" indent="0">
              <a:buNone/>
            </a:pPr>
            <a:r>
              <a:rPr lang="nb-NO" sz="2000" dirty="0"/>
              <a:t>for å holde en fart på 20 knop, hvor lang tid vil dere bruke for å gå denne distansen?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 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F0241699-9ED3-4832-AC4E-8E01F2811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3143" y="545060"/>
            <a:ext cx="2306289" cy="215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Navigasjon:     6 minutts-regelen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/>
              <a:t>For å ha en viss formening om hvor stort område man har søkt, må du vite hvor lang distanse du dekker på en gitt tid og med en gitt fart. </a:t>
            </a:r>
            <a:br>
              <a:rPr lang="nb-NO" sz="2000" dirty="0"/>
            </a:br>
            <a:endParaRPr lang="nb-NO" sz="2000" dirty="0"/>
          </a:p>
          <a:p>
            <a:r>
              <a:rPr lang="nb-NO" sz="2000" dirty="0"/>
              <a:t>Som hjelpemiddel til dette bruker vi 6 minutts-regelen- </a:t>
            </a:r>
          </a:p>
          <a:p>
            <a:pPr lvl="1"/>
            <a:r>
              <a:rPr lang="nb-NO" sz="2000" dirty="0"/>
              <a:t>Siden 6 min er det samme som 1/10 time </a:t>
            </a:r>
          </a:p>
          <a:p>
            <a:pPr lvl="2"/>
            <a:r>
              <a:rPr lang="nb-NO" dirty="0"/>
              <a:t>Deles farten på 10 og vi får distanse kjørt på 6 min.</a:t>
            </a:r>
          </a:p>
          <a:p>
            <a:pPr lvl="2"/>
            <a:r>
              <a:rPr lang="nb-NO" dirty="0"/>
              <a:t>Ved 25 knop blir da distansen etter 6 min 2,5 n mil.</a:t>
            </a:r>
          </a:p>
          <a:p>
            <a:pPr lvl="2"/>
            <a:r>
              <a:rPr lang="nb-NO" dirty="0"/>
              <a:t>Deler vi tiden ytterligere på 2 får vi distansen etter 3 min, altså 1,25 n mil</a:t>
            </a:r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E11905-BA98-4171-B6A4-B2D9BFEE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/>
          <a:lstStyle/>
          <a:p>
            <a:r>
              <a:rPr lang="nb-NO" dirty="0"/>
              <a:t>Navigasjon</a:t>
            </a:r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3385D4D3-4B40-4089-9DCF-6ED2386F38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98974"/>
            <a:ext cx="8150947" cy="327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7">
            <a:extLst>
              <a:ext uri="{FF2B5EF4-FFF2-40B4-BE49-F238E27FC236}">
                <a16:creationId xmlns:a16="http://schemas.microsoft.com/office/drawing/2014/main" id="{57A164B3-9EB7-4B24-8A36-80114A02AAA1}"/>
              </a:ext>
            </a:extLst>
          </p:cNvPr>
          <p:cNvSpPr txBox="1"/>
          <p:nvPr/>
        </p:nvSpPr>
        <p:spPr>
          <a:xfrm>
            <a:off x="838199" y="1604601"/>
            <a:ext cx="7877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Omregningstabell fra knop til minutter på en gitt distanse</a:t>
            </a:r>
          </a:p>
        </p:txBody>
      </p:sp>
    </p:spTree>
    <p:extLst>
      <p:ext uri="{BB962C8B-B14F-4D97-AF65-F5344CB8AC3E}">
        <p14:creationId xmlns:p14="http://schemas.microsoft.com/office/powerpoint/2010/main" val="374095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Gruppeoppgave 1. FAG: Parallellsøk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/>
              <a:t>Diskuter: Hvilke faktorer påvirker valg av </a:t>
            </a:r>
            <a:r>
              <a:rPr lang="nb-NO" sz="2000" dirty="0" err="1"/>
              <a:t>spacing</a:t>
            </a:r>
            <a:r>
              <a:rPr lang="nb-NO" sz="2000" dirty="0"/>
              <a:t>?</a:t>
            </a:r>
            <a:endParaRPr lang="en-US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4B3456B-83DD-4DE9-BAB4-1708228C9D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95" y="2082308"/>
            <a:ext cx="9081035" cy="409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Gruppeoppgave 2. FAG: Parallellsøk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9123"/>
            <a:ext cx="10515600" cy="4586702"/>
          </a:xfrm>
        </p:spPr>
        <p:txBody>
          <a:bodyPr>
            <a:normAutofit/>
          </a:bodyPr>
          <a:lstStyle/>
          <a:p>
            <a:r>
              <a:rPr lang="nb-NO" sz="2000" dirty="0"/>
              <a:t>Sektorsøk fra plattform/fast punkt (viftesøk)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nb-NO" sz="2000" dirty="0"/>
              <a:t>Retningsbestemt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nb-NO" sz="2000" dirty="0"/>
              <a:t>Kjenne driftsretning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nb-NO" sz="2000" dirty="0"/>
              <a:t>Fast hastighet på båten</a:t>
            </a:r>
          </a:p>
        </p:txBody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D77F1DC8-C716-470D-AD63-F18B55289E83}"/>
              </a:ext>
            </a:extLst>
          </p:cNvPr>
          <p:cNvGrpSpPr>
            <a:grpSpLocks/>
          </p:cNvGrpSpPr>
          <p:nvPr/>
        </p:nvGrpSpPr>
        <p:grpSpPr bwMode="auto">
          <a:xfrm>
            <a:off x="5473080" y="2500975"/>
            <a:ext cx="4757737" cy="3095624"/>
            <a:chOff x="2629" y="1775"/>
            <a:chExt cx="3751" cy="2696"/>
          </a:xfrm>
        </p:grpSpPr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268E6772-1218-4478-8117-62E45CADC6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28926">
              <a:off x="4236" y="1775"/>
              <a:ext cx="1055" cy="7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nb-N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nb-NO"/>
            </a:p>
          </p:txBody>
        </p:sp>
        <p:cxnSp>
          <p:nvCxnSpPr>
            <p:cNvPr id="6" name="AutoShape 23">
              <a:extLst>
                <a:ext uri="{FF2B5EF4-FFF2-40B4-BE49-F238E27FC236}">
                  <a16:creationId xmlns:a16="http://schemas.microsoft.com/office/drawing/2014/main" id="{248FD7C5-392B-46F3-AB23-F0990FE58A8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236" y="2796"/>
              <a:ext cx="85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AutoShape 24">
              <a:extLst>
                <a:ext uri="{FF2B5EF4-FFF2-40B4-BE49-F238E27FC236}">
                  <a16:creationId xmlns:a16="http://schemas.microsoft.com/office/drawing/2014/main" id="{C653195F-AB17-4871-A645-12F10D6377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90" y="2796"/>
              <a:ext cx="0" cy="3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AutoShape 25">
              <a:extLst>
                <a:ext uri="{FF2B5EF4-FFF2-40B4-BE49-F238E27FC236}">
                  <a16:creationId xmlns:a16="http://schemas.microsoft.com/office/drawing/2014/main" id="{0C663AA6-9CDE-463E-A310-DA624EBD68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734" y="3114"/>
              <a:ext cx="135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AutoShape 26">
              <a:extLst>
                <a:ext uri="{FF2B5EF4-FFF2-40B4-BE49-F238E27FC236}">
                  <a16:creationId xmlns:a16="http://schemas.microsoft.com/office/drawing/2014/main" id="{9E563865-0A75-4BB3-A081-1C2078CEF2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34" y="3114"/>
              <a:ext cx="0" cy="3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27">
              <a:extLst>
                <a:ext uri="{FF2B5EF4-FFF2-40B4-BE49-F238E27FC236}">
                  <a16:creationId xmlns:a16="http://schemas.microsoft.com/office/drawing/2014/main" id="{0297D1A5-68B7-4E73-BD20-6BFE776BCFE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34" y="3433"/>
              <a:ext cx="175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28">
              <a:extLst>
                <a:ext uri="{FF2B5EF4-FFF2-40B4-BE49-F238E27FC236}">
                  <a16:creationId xmlns:a16="http://schemas.microsoft.com/office/drawing/2014/main" id="{73A97F65-C7B3-405F-831C-59897C88A12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92" y="3433"/>
              <a:ext cx="0" cy="33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29">
              <a:extLst>
                <a:ext uri="{FF2B5EF4-FFF2-40B4-BE49-F238E27FC236}">
                  <a16:creationId xmlns:a16="http://schemas.microsoft.com/office/drawing/2014/main" id="{36B372BD-20CE-4675-8672-80567DF484D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215" y="3767"/>
              <a:ext cx="227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30">
              <a:extLst>
                <a:ext uri="{FF2B5EF4-FFF2-40B4-BE49-F238E27FC236}">
                  <a16:creationId xmlns:a16="http://schemas.microsoft.com/office/drawing/2014/main" id="{787280DD-A653-4729-A26E-AAE153267A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5" y="3767"/>
              <a:ext cx="0" cy="3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31">
              <a:extLst>
                <a:ext uri="{FF2B5EF4-FFF2-40B4-BE49-F238E27FC236}">
                  <a16:creationId xmlns:a16="http://schemas.microsoft.com/office/drawing/2014/main" id="{BDA58C10-46D4-4897-9D78-D2B5780E1B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5" y="4069"/>
              <a:ext cx="283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32">
              <a:extLst>
                <a:ext uri="{FF2B5EF4-FFF2-40B4-BE49-F238E27FC236}">
                  <a16:creationId xmlns:a16="http://schemas.microsoft.com/office/drawing/2014/main" id="{76ADF5FC-F90D-4C1A-9ABF-1035C8507EF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45" y="4069"/>
              <a:ext cx="0" cy="30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33">
              <a:extLst>
                <a:ext uri="{FF2B5EF4-FFF2-40B4-BE49-F238E27FC236}">
                  <a16:creationId xmlns:a16="http://schemas.microsoft.com/office/drawing/2014/main" id="{E590A8CA-6B16-47BC-BF9C-9A385F6922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847" y="4370"/>
              <a:ext cx="319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34">
              <a:extLst>
                <a:ext uri="{FF2B5EF4-FFF2-40B4-BE49-F238E27FC236}">
                  <a16:creationId xmlns:a16="http://schemas.microsoft.com/office/drawing/2014/main" id="{70BB344E-8D64-4E05-A818-22A4FB0569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629" y="2545"/>
              <a:ext cx="1457" cy="192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35">
              <a:extLst>
                <a:ext uri="{FF2B5EF4-FFF2-40B4-BE49-F238E27FC236}">
                  <a16:creationId xmlns:a16="http://schemas.microsoft.com/office/drawing/2014/main" id="{9CDC8846-88D5-4AEB-B376-30E3C4E956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196" y="2785"/>
              <a:ext cx="1184" cy="16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36">
              <a:extLst>
                <a:ext uri="{FF2B5EF4-FFF2-40B4-BE49-F238E27FC236}">
                  <a16:creationId xmlns:a16="http://schemas.microsoft.com/office/drawing/2014/main" id="{8EE0AD71-4617-40D0-99BB-786E62973D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7" y="1925"/>
              <a:ext cx="743" cy="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nb-N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Aft>
                  <a:spcPts val="1000"/>
                </a:spcAft>
              </a:pPr>
              <a:r>
                <a:rPr lang="nb-NO" sz="1200" b="1">
                  <a:latin typeface="Calibri" pitchFamily="34" charset="0"/>
                </a:rPr>
                <a:t>Rigg</a:t>
              </a:r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39891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dirty="0"/>
              <a:t>Gruppeoppgave 3. FAG: Utvidet kvadratsøk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2"/>
            <a:ext cx="10515600" cy="4586702"/>
          </a:xfrm>
        </p:spPr>
        <p:txBody>
          <a:bodyPr>
            <a:normAutofit/>
          </a:bodyPr>
          <a:lstStyle/>
          <a:p>
            <a:r>
              <a:rPr lang="nb-NO" sz="2000" dirty="0"/>
              <a:t>Hvor stor </a:t>
            </a:r>
            <a:r>
              <a:rPr lang="nb-NO" sz="2000" dirty="0" err="1"/>
              <a:t>spacing</a:t>
            </a:r>
            <a:r>
              <a:rPr lang="nb-NO" sz="2000" dirty="0"/>
              <a:t> skal man bruke?</a:t>
            </a:r>
            <a:endParaRPr lang="en-US" sz="2000" dirty="0"/>
          </a:p>
          <a:p>
            <a:r>
              <a:rPr lang="nb-NO" sz="2000" dirty="0"/>
              <a:t>Når vil et utvidet kvadratsøk være mest hensiktsmessig å bruke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56FA9FD-0ECB-4708-90D3-463B0D154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03986"/>
            <a:ext cx="6743700" cy="3789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552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415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MODULBASERT TRENING FOR MOB BÅT PERSONELL  </vt:lpstr>
      <vt:lpstr>Læremål for treningen:</vt:lpstr>
      <vt:lpstr>Innhold</vt:lpstr>
      <vt:lpstr>Oppgave 1</vt:lpstr>
      <vt:lpstr>Navigasjon:     6 minutts-regelen</vt:lpstr>
      <vt:lpstr>Navigasjon</vt:lpstr>
      <vt:lpstr>Gruppeoppgave 1. FAG: Parallellsøk</vt:lpstr>
      <vt:lpstr>Gruppeoppgave 2. FAG: Parallellsøk</vt:lpstr>
      <vt:lpstr>Gruppeoppgave 3. FAG: Utvidet kvadratsøk</vt:lpstr>
      <vt:lpstr>PowerPoint-presentasjon</vt:lpstr>
      <vt:lpstr>PowerPoint-presentasjon</vt:lpstr>
      <vt:lpstr>PowerPoint-presentasjon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5</cp:revision>
  <dcterms:created xsi:type="dcterms:W3CDTF">2018-10-31T09:41:16Z</dcterms:created>
  <dcterms:modified xsi:type="dcterms:W3CDTF">2018-11-09T14:46:37Z</dcterms:modified>
</cp:coreProperties>
</file>