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3" r:id="rId3"/>
    <p:sldId id="257" r:id="rId4"/>
    <p:sldId id="269" r:id="rId5"/>
    <p:sldId id="274" r:id="rId6"/>
    <p:sldId id="275" r:id="rId7"/>
    <p:sldId id="276" r:id="rId8"/>
    <p:sldId id="263" r:id="rId9"/>
    <p:sldId id="264" r:id="rId10"/>
    <p:sldId id="265" r:id="rId11"/>
    <p:sldId id="266" r:id="rId12"/>
    <p:sldId id="267" r:id="rId13"/>
    <p:sldId id="260" r:id="rId14"/>
    <p:sldId id="270" r:id="rId15"/>
    <p:sldId id="261" r:id="rId16"/>
    <p:sldId id="271" r:id="rId17"/>
    <p:sldId id="272" r:id="rId18"/>
    <p:sldId id="277" r:id="rId19"/>
    <p:sldId id="262" r:id="rId20"/>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 inndeling" id="{A4F1990D-3D5D-4EF6-A99A-007B8E494E2D}">
          <p14:sldIdLst>
            <p14:sldId id="256"/>
            <p14:sldId id="273"/>
            <p14:sldId id="257"/>
            <p14:sldId id="269"/>
            <p14:sldId id="274"/>
            <p14:sldId id="275"/>
            <p14:sldId id="276"/>
            <p14:sldId id="263"/>
            <p14:sldId id="264"/>
            <p14:sldId id="265"/>
          </p14:sldIdLst>
        </p14:section>
        <p14:section name="Inndeling uten navn" id="{7FFB58FF-BC13-4228-9F03-A93444CCDF2B}">
          <p14:sldIdLst>
            <p14:sldId id="266"/>
            <p14:sldId id="267"/>
            <p14:sldId id="260"/>
            <p14:sldId id="270"/>
            <p14:sldId id="261"/>
            <p14:sldId id="271"/>
            <p14:sldId id="272"/>
            <p14:sldId id="277"/>
            <p14:sldId id="2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8" d="100"/>
          <a:sy n="98" d="100"/>
        </p:scale>
        <p:origin x="110"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E6985D-8D42-4B54-BA51-2E12229F214B}" type="datetimeFigureOut">
              <a:rPr lang="nb-NO" smtClean="0"/>
              <a:t>03.01.2019</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2A4998-1DCA-4569-A44D-F3894DFC2301}" type="slidenum">
              <a:rPr lang="nb-NO" smtClean="0"/>
              <a:t>‹#›</a:t>
            </a:fld>
            <a:endParaRPr lang="nb-NO"/>
          </a:p>
        </p:txBody>
      </p:sp>
    </p:spTree>
    <p:extLst>
      <p:ext uri="{BB962C8B-B14F-4D97-AF65-F5344CB8AC3E}">
        <p14:creationId xmlns:p14="http://schemas.microsoft.com/office/powerpoint/2010/main" val="3494485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b-NO" dirty="0">
              <a:latin typeface="Arial" charset="0"/>
            </a:endParaRP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3833C10-E7E6-46CD-B820-C99CB7177D63}" type="slidenum">
              <a:rPr lang="en-GB" smtClean="0">
                <a:solidFill>
                  <a:prstClr val="black"/>
                </a:solidFill>
              </a:rPr>
              <a:pPr eaLnBrk="1" hangingPunct="1"/>
              <a:t>2</a:t>
            </a:fld>
            <a:endParaRPr lang="en-GB">
              <a:solidFill>
                <a:prstClr val="black"/>
              </a:solidFill>
            </a:endParaRPr>
          </a:p>
        </p:txBody>
      </p:sp>
    </p:spTree>
    <p:extLst>
      <p:ext uri="{BB962C8B-B14F-4D97-AF65-F5344CB8AC3E}">
        <p14:creationId xmlns:p14="http://schemas.microsoft.com/office/powerpoint/2010/main" val="20592779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CFF7843-4A54-4223-9875-8725E644BDDD}" type="slidenum">
              <a:rPr lang="en-US" smtClean="0"/>
              <a:pPr>
                <a:defRPr/>
              </a:pPr>
              <a:t>16</a:t>
            </a:fld>
            <a:endParaRPr lang="en-US" dirty="0"/>
          </a:p>
        </p:txBody>
      </p:sp>
    </p:spTree>
    <p:extLst>
      <p:ext uri="{BB962C8B-B14F-4D97-AF65-F5344CB8AC3E}">
        <p14:creationId xmlns:p14="http://schemas.microsoft.com/office/powerpoint/2010/main" val="4173961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a:solidFill>
                  <a:srgbClr val="FF0000"/>
                </a:solidFill>
              </a:rPr>
              <a:t>Hjelpetekst for trener:</a:t>
            </a:r>
          </a:p>
          <a:p>
            <a:endParaRPr lang="nb-NO" dirty="0">
              <a:solidFill>
                <a:srgbClr val="FF0000"/>
              </a:solidFill>
            </a:endParaRPr>
          </a:p>
          <a:p>
            <a:r>
              <a:rPr lang="nb-NO" dirty="0">
                <a:solidFill>
                  <a:srgbClr val="FF0000"/>
                </a:solidFill>
              </a:rPr>
              <a:t>Er det sikkert å gå inn i området?</a:t>
            </a:r>
          </a:p>
          <a:p>
            <a:r>
              <a:rPr lang="nb-NO" dirty="0">
                <a:solidFill>
                  <a:srgbClr val="FF0000"/>
                </a:solidFill>
              </a:rPr>
              <a:t>Hva har skjedd? </a:t>
            </a:r>
          </a:p>
          <a:p>
            <a:r>
              <a:rPr lang="nb-NO" dirty="0">
                <a:solidFill>
                  <a:srgbClr val="FF0000"/>
                </a:solidFill>
              </a:rPr>
              <a:t>Har person falt, hvilken høyde (energi) snakker vi om? </a:t>
            </a:r>
          </a:p>
          <a:p>
            <a:r>
              <a:rPr lang="nb-NO" dirty="0">
                <a:solidFill>
                  <a:srgbClr val="FF0000"/>
                </a:solidFill>
              </a:rPr>
              <a:t>Vet vi noe om hvordan han «landet» og om han traff noe på vei ned?</a:t>
            </a:r>
          </a:p>
          <a:p>
            <a:r>
              <a:rPr lang="nb-NO" dirty="0">
                <a:solidFill>
                  <a:srgbClr val="FF0000"/>
                </a:solidFill>
              </a:rPr>
              <a:t>Kan arbeidskollega eller andre bidra med opplysninger om hendelsesforløp ? </a:t>
            </a:r>
          </a:p>
          <a:p>
            <a:r>
              <a:rPr lang="nb-NO" dirty="0">
                <a:solidFill>
                  <a:srgbClr val="FF0000"/>
                </a:solidFill>
              </a:rPr>
              <a:t>Hvilke funn er det ved pasientundersøkelse? (Våken/bevistløs, respirasjon, blødninger, hudfarge, har tilstand forandret seg, osv)</a:t>
            </a:r>
          </a:p>
          <a:p>
            <a:endParaRPr lang="nb-NO" dirty="0">
              <a:solidFill>
                <a:srgbClr val="FF0000"/>
              </a:solidFill>
            </a:endParaRPr>
          </a:p>
          <a:p>
            <a:r>
              <a:rPr lang="nb-NO" dirty="0">
                <a:solidFill>
                  <a:srgbClr val="FF0000"/>
                </a:solidFill>
              </a:rPr>
              <a:t>Alt dette er viktige opplysninger som må videreformidles til førstehjelpslag/sykepleier!  Spesielt viktig hvis man velger å transportere vedkommende til Skadestedssenter pga sikkerhetsvurderinger. </a:t>
            </a:r>
          </a:p>
        </p:txBody>
      </p:sp>
      <p:sp>
        <p:nvSpPr>
          <p:cNvPr id="4" name="Slide Number Placeholder 3"/>
          <p:cNvSpPr>
            <a:spLocks noGrp="1"/>
          </p:cNvSpPr>
          <p:nvPr>
            <p:ph type="sldNum" sz="quarter" idx="10"/>
          </p:nvPr>
        </p:nvSpPr>
        <p:spPr/>
        <p:txBody>
          <a:bodyPr/>
          <a:lstStyle/>
          <a:p>
            <a:pPr>
              <a:defRPr/>
            </a:pPr>
            <a:fld id="{3CFF7843-4A54-4223-9875-8725E644BDDD}" type="slidenum">
              <a:rPr lang="en-US" smtClean="0">
                <a:solidFill>
                  <a:prstClr val="black"/>
                </a:solidFill>
              </a:rPr>
              <a:pPr>
                <a:defRPr/>
              </a:pPr>
              <a:t>5</a:t>
            </a:fld>
            <a:endParaRPr lang="en-US" dirty="0">
              <a:solidFill>
                <a:prstClr val="black"/>
              </a:solidFill>
            </a:endParaRPr>
          </a:p>
        </p:txBody>
      </p:sp>
    </p:spTree>
    <p:extLst>
      <p:ext uri="{BB962C8B-B14F-4D97-AF65-F5344CB8AC3E}">
        <p14:creationId xmlns:p14="http://schemas.microsoft.com/office/powerpoint/2010/main" val="578643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Generell kameratsjekk før røykdykkerinnsats:</a:t>
            </a:r>
          </a:p>
          <a:p>
            <a:endParaRPr lang="nb-NO" dirty="0"/>
          </a:p>
          <a:p>
            <a:r>
              <a:rPr lang="nb-NO" dirty="0"/>
              <a:t>Røykdykkerustyret reimer o.l. er korrekt montert i forhold til brukeren.</a:t>
            </a:r>
          </a:p>
          <a:p>
            <a:r>
              <a:rPr lang="nb-NO" dirty="0"/>
              <a:t>Flaskeventilen er åpnet helt opp og en halv tørn tilbake.</a:t>
            </a:r>
          </a:p>
          <a:p>
            <a:r>
              <a:rPr lang="nb-NO" dirty="0"/>
              <a:t>Luftrykket ikke er under 90 % av maksimum tillatt fylletrykk.</a:t>
            </a:r>
          </a:p>
          <a:p>
            <a:r>
              <a:rPr lang="nb-NO" dirty="0"/>
              <a:t> </a:t>
            </a:r>
          </a:p>
          <a:p>
            <a:r>
              <a:rPr lang="nb-NO" dirty="0"/>
              <a:t>OBS!</a:t>
            </a:r>
          </a:p>
          <a:p>
            <a:r>
              <a:rPr lang="nb-NO" dirty="0"/>
              <a:t>I tillegg kommer evt. egne rutiner ved sjekk av f.eks. tilleggsutstyr som </a:t>
            </a:r>
            <a:r>
              <a:rPr lang="nb-NO" dirty="0" err="1"/>
              <a:t>varmsøkende</a:t>
            </a:r>
            <a:r>
              <a:rPr lang="nb-NO" dirty="0"/>
              <a:t> kamera, lykter, frigjøringsutstyr </a:t>
            </a:r>
            <a:r>
              <a:rPr lang="nb-NO" dirty="0" err="1"/>
              <a:t>m.v</a:t>
            </a:r>
            <a:r>
              <a:rPr lang="nb-NO" dirty="0"/>
              <a:t>..</a:t>
            </a:r>
          </a:p>
          <a:p>
            <a:endParaRPr lang="nb-NO" dirty="0"/>
          </a:p>
        </p:txBody>
      </p:sp>
      <p:sp>
        <p:nvSpPr>
          <p:cNvPr id="4" name="Plassholder for lysbildenummer 3"/>
          <p:cNvSpPr>
            <a:spLocks noGrp="1"/>
          </p:cNvSpPr>
          <p:nvPr>
            <p:ph type="sldNum" sz="quarter" idx="10"/>
          </p:nvPr>
        </p:nvSpPr>
        <p:spPr/>
        <p:txBody>
          <a:bodyPr/>
          <a:lstStyle/>
          <a:p>
            <a:pPr>
              <a:defRPr/>
            </a:pPr>
            <a:fld id="{3CFF7843-4A54-4223-9875-8725E644BDDD}" type="slidenum">
              <a:rPr lang="en-US" smtClean="0">
                <a:solidFill>
                  <a:prstClr val="black"/>
                </a:solidFill>
              </a:rPr>
              <a:pPr>
                <a:defRPr/>
              </a:pPr>
              <a:t>6</a:t>
            </a:fld>
            <a:endParaRPr lang="en-US" dirty="0">
              <a:solidFill>
                <a:prstClr val="black"/>
              </a:solidFill>
            </a:endParaRPr>
          </a:p>
        </p:txBody>
      </p:sp>
    </p:spTree>
    <p:extLst>
      <p:ext uri="{BB962C8B-B14F-4D97-AF65-F5344CB8AC3E}">
        <p14:creationId xmlns:p14="http://schemas.microsoft.com/office/powerpoint/2010/main" val="1142863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Flasketrykk: Lufttrykk bør ikke ligge under 90 % av maks fylletrykk.</a:t>
            </a:r>
          </a:p>
          <a:p>
            <a:r>
              <a:rPr lang="nb-NO" dirty="0"/>
              <a:t>Systemtetthet: Steng flasken og se om manometernålen synker, bør ikke synke mer en 10 bar før den stopper opp.</a:t>
            </a:r>
          </a:p>
          <a:p>
            <a:r>
              <a:rPr lang="nb-NO" dirty="0"/>
              <a:t>Fløyte: Åpne og steng flasken, slipp forsiktig luften ut av lungeautomaten til manometernålen kommer ned til rødt område (</a:t>
            </a:r>
            <a:r>
              <a:rPr lang="nb-NO" dirty="0" err="1"/>
              <a:t>ca</a:t>
            </a:r>
            <a:r>
              <a:rPr lang="nb-NO" dirty="0"/>
              <a:t> 50 bar). Fløyten skal da gå.</a:t>
            </a:r>
          </a:p>
          <a:p>
            <a:r>
              <a:rPr lang="nb-NO" dirty="0"/>
              <a:t>Masketetthet: Ta på masken med lungeautomaten i. Steng for luft, masken kan da testes for lekkasjer.</a:t>
            </a:r>
          </a:p>
          <a:p>
            <a:endParaRPr lang="nb-NO" dirty="0"/>
          </a:p>
          <a:p>
            <a:endParaRPr lang="nb-NO" dirty="0"/>
          </a:p>
        </p:txBody>
      </p:sp>
      <p:sp>
        <p:nvSpPr>
          <p:cNvPr id="4" name="Plassholder for lysbildenummer 3"/>
          <p:cNvSpPr>
            <a:spLocks noGrp="1"/>
          </p:cNvSpPr>
          <p:nvPr>
            <p:ph type="sldNum" sz="quarter" idx="10"/>
          </p:nvPr>
        </p:nvSpPr>
        <p:spPr/>
        <p:txBody>
          <a:bodyPr/>
          <a:lstStyle/>
          <a:p>
            <a:pPr>
              <a:defRPr/>
            </a:pPr>
            <a:fld id="{3CFF7843-4A54-4223-9875-8725E644BDDD}" type="slidenum">
              <a:rPr lang="en-US" smtClean="0">
                <a:solidFill>
                  <a:prstClr val="black"/>
                </a:solidFill>
              </a:rPr>
              <a:pPr>
                <a:defRPr/>
              </a:pPr>
              <a:t>7</a:t>
            </a:fld>
            <a:endParaRPr lang="en-US" dirty="0">
              <a:solidFill>
                <a:prstClr val="black"/>
              </a:solidFill>
            </a:endParaRPr>
          </a:p>
        </p:txBody>
      </p:sp>
    </p:spTree>
    <p:extLst>
      <p:ext uri="{BB962C8B-B14F-4D97-AF65-F5344CB8AC3E}">
        <p14:creationId xmlns:p14="http://schemas.microsoft.com/office/powerpoint/2010/main" val="4281773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Flasketrykk: Lufttrykk bør ikke ligge under 90 % av maks fylletrykk.</a:t>
            </a:r>
          </a:p>
          <a:p>
            <a:r>
              <a:rPr lang="nb-NO" dirty="0"/>
              <a:t>Systemtetthet: Steng flasken og se om manometernålen synker, bør ikke synke mer en 10 bar før den stopper opp.</a:t>
            </a:r>
          </a:p>
          <a:p>
            <a:r>
              <a:rPr lang="nb-NO" dirty="0"/>
              <a:t>Fløyte: Åpne og steng flasken, slipp forsiktig luften ut av lungeautomaten til manometernålen kommer ned til rødt område (</a:t>
            </a:r>
            <a:r>
              <a:rPr lang="nb-NO" dirty="0" err="1"/>
              <a:t>ca</a:t>
            </a:r>
            <a:r>
              <a:rPr lang="nb-NO" dirty="0"/>
              <a:t> 50 bar). Fløyten skal da gå.</a:t>
            </a:r>
          </a:p>
          <a:p>
            <a:r>
              <a:rPr lang="nb-NO" dirty="0"/>
              <a:t>Masketetthet: Ta på masken med lungeautomaten i. Steng for luft, masken kan da testes for lekkasjer.</a:t>
            </a:r>
          </a:p>
          <a:p>
            <a:endParaRPr lang="nb-NO" dirty="0"/>
          </a:p>
          <a:p>
            <a:endParaRPr lang="nb-NO" dirty="0"/>
          </a:p>
        </p:txBody>
      </p:sp>
      <p:sp>
        <p:nvSpPr>
          <p:cNvPr id="4" name="Plassholder for lysbildenummer 3"/>
          <p:cNvSpPr>
            <a:spLocks noGrp="1"/>
          </p:cNvSpPr>
          <p:nvPr>
            <p:ph type="sldNum" sz="quarter" idx="10"/>
          </p:nvPr>
        </p:nvSpPr>
        <p:spPr/>
        <p:txBody>
          <a:bodyPr/>
          <a:lstStyle/>
          <a:p>
            <a:pPr>
              <a:defRPr/>
            </a:pPr>
            <a:fld id="{3CFF7843-4A54-4223-9875-8725E644BDDD}" type="slidenum">
              <a:rPr lang="en-US" smtClean="0">
                <a:solidFill>
                  <a:prstClr val="black"/>
                </a:solidFill>
              </a:rPr>
              <a:pPr>
                <a:defRPr/>
              </a:pPr>
              <a:t>8</a:t>
            </a:fld>
            <a:endParaRPr lang="en-US" dirty="0">
              <a:solidFill>
                <a:prstClr val="black"/>
              </a:solidFill>
            </a:endParaRPr>
          </a:p>
        </p:txBody>
      </p:sp>
    </p:spTree>
    <p:extLst>
      <p:ext uri="{BB962C8B-B14F-4D97-AF65-F5344CB8AC3E}">
        <p14:creationId xmlns:p14="http://schemas.microsoft.com/office/powerpoint/2010/main" val="30974662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ltLang="nb-NO" b="1" u="sng" dirty="0"/>
              <a:t>Radio prosedyre</a:t>
            </a:r>
            <a:r>
              <a:rPr lang="nb-NO" altLang="nb-NO" dirty="0"/>
              <a:t>:</a:t>
            </a:r>
          </a:p>
          <a:p>
            <a:r>
              <a:rPr lang="nb-NO" altLang="nb-NO" dirty="0"/>
              <a:t>Radiosjekk og radiokommunikasjon kan utføres i henhold til følgende radioprosedyre.</a:t>
            </a:r>
          </a:p>
          <a:p>
            <a:r>
              <a:rPr lang="nb-NO" altLang="nb-NO" dirty="0"/>
              <a:t> </a:t>
            </a:r>
          </a:p>
          <a:p>
            <a:r>
              <a:rPr lang="nb-NO" altLang="nb-NO" b="1" u="sng" dirty="0"/>
              <a:t>"Radiosjekk"-rapport om styrke på signaler.	</a:t>
            </a:r>
            <a:endParaRPr lang="nb-NO" altLang="nb-NO" dirty="0"/>
          </a:p>
          <a:p>
            <a:r>
              <a:rPr lang="nb-NO" altLang="nb-NO" dirty="0"/>
              <a:t>Følgende begreper nyttes for å definere signaler:</a:t>
            </a:r>
          </a:p>
          <a:p>
            <a:r>
              <a:rPr lang="nb-NO" altLang="nb-NO" dirty="0"/>
              <a:t>- Du er sterk og klar</a:t>
            </a:r>
          </a:p>
          <a:p>
            <a:r>
              <a:rPr lang="nb-NO" altLang="nb-NO" dirty="0"/>
              <a:t>- Du er svak, men leselig</a:t>
            </a:r>
          </a:p>
          <a:p>
            <a:r>
              <a:rPr lang="nb-NO" altLang="nb-NO" dirty="0"/>
              <a:t>- Du er ikke leselig.</a:t>
            </a:r>
          </a:p>
          <a:p>
            <a:r>
              <a:rPr lang="nb-NO" altLang="nb-NO" dirty="0"/>
              <a:t> </a:t>
            </a:r>
          </a:p>
          <a:p>
            <a:r>
              <a:rPr lang="nb-NO" altLang="nb-NO" b="1" u="sng" dirty="0"/>
              <a:t>Ordre "radiosjekk"</a:t>
            </a:r>
            <a:endParaRPr lang="nb-NO" altLang="nb-NO" dirty="0"/>
          </a:p>
          <a:p>
            <a:r>
              <a:rPr lang="nb-NO" altLang="nb-NO" dirty="0"/>
              <a:t>- "Nevn først den/de du kaller opp (dvs. adressaten), deretter er si din tittel/funksjon", </a:t>
            </a:r>
          </a:p>
          <a:p>
            <a:r>
              <a:rPr lang="nb-NO" altLang="nb-NO" b="1" dirty="0"/>
              <a:t>Eksempel:</a:t>
            </a:r>
            <a:r>
              <a:rPr lang="nb-NO" altLang="nb-NO" dirty="0"/>
              <a:t> "Røykdykkerlagene, dette er røykdykkerleder".</a:t>
            </a:r>
          </a:p>
          <a:p>
            <a:r>
              <a:rPr lang="nb-NO" altLang="nb-NO" dirty="0"/>
              <a:t> </a:t>
            </a:r>
          </a:p>
          <a:p>
            <a:r>
              <a:rPr lang="nb-NO" altLang="nb-NO" dirty="0"/>
              <a:t>- "Den du kaller opp skal så svare ved og først gjenta din tittel/funksjon og deretter sin tittel/funksjon, og fortelle om du er ”sterk og klar”, ”svak men leselig”, eller ”du er ikke leselig" </a:t>
            </a:r>
          </a:p>
          <a:p>
            <a:r>
              <a:rPr lang="nb-NO" altLang="nb-NO" b="1" dirty="0"/>
              <a:t>Eksempel:</a:t>
            </a:r>
            <a:r>
              <a:rPr lang="nb-NO" altLang="nb-NO" dirty="0"/>
              <a:t> "Røykdykkerleder dette er lag 1, 2 og 4 (i rett rekkefølge), du er sterk og klar.</a:t>
            </a:r>
          </a:p>
          <a:p>
            <a:r>
              <a:rPr lang="nb-NO" altLang="nb-NO" dirty="0"/>
              <a:t> </a:t>
            </a:r>
          </a:p>
          <a:p>
            <a:r>
              <a:rPr lang="nb-NO" altLang="nb-NO" dirty="0"/>
              <a:t>- "Du skal så avslutte radiosjekk med å gjenta tittel/funksjon til den du først anropte, deretter bekrefte din tittel/funksjon og kvittere med; - ”mottatt slutt".</a:t>
            </a:r>
          </a:p>
          <a:p>
            <a:r>
              <a:rPr lang="nb-NO" altLang="nb-NO" b="1" dirty="0"/>
              <a:t>Eksempel:</a:t>
            </a:r>
            <a:r>
              <a:rPr lang="nb-NO" altLang="nb-NO" dirty="0"/>
              <a:t> "Røykdykkerlagene dette er røykdykkerleder -  mottatt slutt".</a:t>
            </a:r>
          </a:p>
          <a:p>
            <a:r>
              <a:rPr lang="nb-NO" altLang="nb-NO" dirty="0"/>
              <a:t> </a:t>
            </a:r>
          </a:p>
          <a:p>
            <a:br>
              <a:rPr lang="nb-NO" altLang="nb-NO" sz="1000" dirty="0"/>
            </a:br>
            <a:endParaRPr lang="nb-NO" altLang="nb-NO" sz="1000" dirty="0"/>
          </a:p>
          <a:p>
            <a:endParaRPr lang="nb-NO" dirty="0"/>
          </a:p>
        </p:txBody>
      </p:sp>
      <p:sp>
        <p:nvSpPr>
          <p:cNvPr id="4" name="Plassholder for lysbildenummer 3"/>
          <p:cNvSpPr>
            <a:spLocks noGrp="1"/>
          </p:cNvSpPr>
          <p:nvPr>
            <p:ph type="sldNum" sz="quarter" idx="10"/>
          </p:nvPr>
        </p:nvSpPr>
        <p:spPr/>
        <p:txBody>
          <a:bodyPr/>
          <a:lstStyle/>
          <a:p>
            <a:pPr>
              <a:defRPr/>
            </a:pPr>
            <a:fld id="{3CFF7843-4A54-4223-9875-8725E644BDDD}" type="slidenum">
              <a:rPr lang="en-US" smtClean="0">
                <a:solidFill>
                  <a:prstClr val="black"/>
                </a:solidFill>
              </a:rPr>
              <a:pPr>
                <a:defRPr/>
              </a:pPr>
              <a:t>9</a:t>
            </a:fld>
            <a:endParaRPr lang="en-US" dirty="0">
              <a:solidFill>
                <a:prstClr val="black"/>
              </a:solidFill>
            </a:endParaRPr>
          </a:p>
        </p:txBody>
      </p:sp>
    </p:spTree>
    <p:extLst>
      <p:ext uri="{BB962C8B-B14F-4D97-AF65-F5344CB8AC3E}">
        <p14:creationId xmlns:p14="http://schemas.microsoft.com/office/powerpoint/2010/main" val="287545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ltLang="nb-NO" b="1" u="sng" dirty="0"/>
              <a:t>Radio prosedyre</a:t>
            </a:r>
            <a:r>
              <a:rPr lang="nb-NO" altLang="nb-NO" dirty="0"/>
              <a:t>:</a:t>
            </a:r>
          </a:p>
          <a:p>
            <a:r>
              <a:rPr lang="nb-NO" altLang="nb-NO" dirty="0"/>
              <a:t>Radiosjekk og radiokommunikasjon kan utføres i henhold til følgende radioprosedyre.</a:t>
            </a:r>
          </a:p>
          <a:p>
            <a:r>
              <a:rPr lang="nb-NO" altLang="nb-NO" dirty="0"/>
              <a:t> </a:t>
            </a:r>
          </a:p>
          <a:p>
            <a:r>
              <a:rPr lang="nb-NO" altLang="nb-NO" b="1" u="sng" dirty="0"/>
              <a:t>"Radiosjekk"-rapport om styrke på signaler.	</a:t>
            </a:r>
            <a:endParaRPr lang="nb-NO" altLang="nb-NO" dirty="0"/>
          </a:p>
          <a:p>
            <a:r>
              <a:rPr lang="nb-NO" altLang="nb-NO" dirty="0"/>
              <a:t>Følgende begreper nyttes for å definere signaler:</a:t>
            </a:r>
          </a:p>
          <a:p>
            <a:r>
              <a:rPr lang="nb-NO" altLang="nb-NO" dirty="0"/>
              <a:t>- Du er sterk og klar</a:t>
            </a:r>
          </a:p>
          <a:p>
            <a:r>
              <a:rPr lang="nb-NO" altLang="nb-NO" dirty="0"/>
              <a:t>- Du er svak, men leselig</a:t>
            </a:r>
          </a:p>
          <a:p>
            <a:r>
              <a:rPr lang="nb-NO" altLang="nb-NO" dirty="0"/>
              <a:t>- Du er ikke leselig.</a:t>
            </a:r>
          </a:p>
          <a:p>
            <a:r>
              <a:rPr lang="nb-NO" altLang="nb-NO" dirty="0"/>
              <a:t> </a:t>
            </a:r>
          </a:p>
          <a:p>
            <a:r>
              <a:rPr lang="nb-NO" altLang="nb-NO" b="1" u="sng" dirty="0"/>
              <a:t>Ordre "radiosjekk"</a:t>
            </a:r>
            <a:endParaRPr lang="nb-NO" altLang="nb-NO" dirty="0"/>
          </a:p>
          <a:p>
            <a:r>
              <a:rPr lang="nb-NO" altLang="nb-NO" dirty="0"/>
              <a:t>- "Nevn først den/de du kaller opp (dvs. adressaten), deretter er si din tittel/funksjon", </a:t>
            </a:r>
          </a:p>
          <a:p>
            <a:r>
              <a:rPr lang="nb-NO" altLang="nb-NO" b="1" dirty="0"/>
              <a:t>Eksempel:</a:t>
            </a:r>
            <a:r>
              <a:rPr lang="nb-NO" altLang="nb-NO" dirty="0"/>
              <a:t> "Røykdykkerlagene, dette er røykdykkerleder".</a:t>
            </a:r>
          </a:p>
          <a:p>
            <a:r>
              <a:rPr lang="nb-NO" altLang="nb-NO" dirty="0"/>
              <a:t> </a:t>
            </a:r>
          </a:p>
          <a:p>
            <a:r>
              <a:rPr lang="nb-NO" altLang="nb-NO" dirty="0"/>
              <a:t>- "Den du kaller opp skal så svare ved og først gjenta din tittel/funksjon og deretter sin tittel/funksjon, og fortelle om du er ”sterk og klar”, ”svak men leselig”, eller ”du er ikke leselig" </a:t>
            </a:r>
          </a:p>
          <a:p>
            <a:r>
              <a:rPr lang="nb-NO" altLang="nb-NO" b="1" dirty="0"/>
              <a:t>Eksempel:</a:t>
            </a:r>
            <a:r>
              <a:rPr lang="nb-NO" altLang="nb-NO" dirty="0"/>
              <a:t> "Røykdykkerleder dette er lag 1, 2 og 4 (i rett rekkefølge), du er sterk og klar.</a:t>
            </a:r>
          </a:p>
          <a:p>
            <a:r>
              <a:rPr lang="nb-NO" altLang="nb-NO" dirty="0"/>
              <a:t> </a:t>
            </a:r>
          </a:p>
          <a:p>
            <a:r>
              <a:rPr lang="nb-NO" altLang="nb-NO" dirty="0"/>
              <a:t>- "Du skal så avslutte radiosjekk med å gjenta tittel/funksjon til den du først anropte, deretter bekrefte din tittel/funksjon og kvittere med; - ”mottatt slutt".</a:t>
            </a:r>
          </a:p>
          <a:p>
            <a:r>
              <a:rPr lang="nb-NO" altLang="nb-NO" b="1" dirty="0"/>
              <a:t>Eksempel:</a:t>
            </a:r>
            <a:r>
              <a:rPr lang="nb-NO" altLang="nb-NO" dirty="0"/>
              <a:t> "Røykdykkerlagene dette er røykdykkerleder -  mottatt slutt".</a:t>
            </a:r>
          </a:p>
          <a:p>
            <a:r>
              <a:rPr lang="nb-NO" altLang="nb-NO" dirty="0"/>
              <a:t> </a:t>
            </a:r>
          </a:p>
          <a:p>
            <a:br>
              <a:rPr lang="nb-NO" altLang="nb-NO" sz="1000" dirty="0"/>
            </a:br>
            <a:endParaRPr lang="nb-NO" altLang="nb-NO" sz="1000" dirty="0"/>
          </a:p>
          <a:p>
            <a:r>
              <a:rPr lang="nb-NO" altLang="nb-NO" b="1" u="sng" dirty="0"/>
              <a:t>Radio prosedyre</a:t>
            </a:r>
            <a:r>
              <a:rPr lang="nb-NO" altLang="nb-NO" dirty="0"/>
              <a:t>:</a:t>
            </a:r>
          </a:p>
          <a:p>
            <a:r>
              <a:rPr lang="nb-NO" altLang="nb-NO" dirty="0"/>
              <a:t>Radiosjekk og radiokommunikasjon kan utføres i henhold til følgende radioprosedyre.</a:t>
            </a:r>
          </a:p>
          <a:p>
            <a:r>
              <a:rPr lang="nb-NO" altLang="nb-NO" dirty="0"/>
              <a:t> </a:t>
            </a:r>
          </a:p>
          <a:p>
            <a:r>
              <a:rPr lang="nb-NO" altLang="nb-NO" b="1" u="sng" dirty="0"/>
              <a:t>"Radiosjekk"-rapport om styrke på signaler.	</a:t>
            </a:r>
            <a:endParaRPr lang="nb-NO" altLang="nb-NO" dirty="0"/>
          </a:p>
          <a:p>
            <a:r>
              <a:rPr lang="nb-NO" altLang="nb-NO" dirty="0"/>
              <a:t>Følgende begreper nyttes for å definere signaler:</a:t>
            </a:r>
          </a:p>
          <a:p>
            <a:r>
              <a:rPr lang="nb-NO" altLang="nb-NO" dirty="0"/>
              <a:t>- Du er sterk og klar</a:t>
            </a:r>
          </a:p>
          <a:p>
            <a:r>
              <a:rPr lang="nb-NO" altLang="nb-NO" dirty="0"/>
              <a:t>- Du er svak, men leselig</a:t>
            </a:r>
          </a:p>
          <a:p>
            <a:r>
              <a:rPr lang="nb-NO" altLang="nb-NO" dirty="0"/>
              <a:t>- Du er ikke leselig.</a:t>
            </a:r>
          </a:p>
          <a:p>
            <a:r>
              <a:rPr lang="nb-NO" altLang="nb-NO" dirty="0"/>
              <a:t> </a:t>
            </a:r>
          </a:p>
          <a:p>
            <a:r>
              <a:rPr lang="nb-NO" altLang="nb-NO" b="1" u="sng" dirty="0"/>
              <a:t>Ordre "radiosjekk"</a:t>
            </a:r>
            <a:endParaRPr lang="nb-NO" altLang="nb-NO" dirty="0"/>
          </a:p>
          <a:p>
            <a:r>
              <a:rPr lang="nb-NO" altLang="nb-NO" dirty="0"/>
              <a:t>- "Nevn først den/de du kaller opp (dvs. adressaten), deretter er si din tittel/funksjon", </a:t>
            </a:r>
          </a:p>
          <a:p>
            <a:r>
              <a:rPr lang="nb-NO" altLang="nb-NO" b="1" dirty="0"/>
              <a:t>Eksempel:</a:t>
            </a:r>
            <a:r>
              <a:rPr lang="nb-NO" altLang="nb-NO" dirty="0"/>
              <a:t> "Røykdykkerlagene, dette er røykdykkerleder".</a:t>
            </a:r>
          </a:p>
          <a:p>
            <a:r>
              <a:rPr lang="nb-NO" altLang="nb-NO" dirty="0"/>
              <a:t> </a:t>
            </a:r>
          </a:p>
          <a:p>
            <a:r>
              <a:rPr lang="nb-NO" altLang="nb-NO" dirty="0"/>
              <a:t>- "Den du kaller opp skal så svare ved og først gjenta din tittel/funksjon og deretter sin tittel/funksjon, og fortelle om du er ”sterk og klar”, ”svak men leselig”, eller ”du er ikke leselig" </a:t>
            </a:r>
          </a:p>
          <a:p>
            <a:r>
              <a:rPr lang="nb-NO" altLang="nb-NO" b="1" dirty="0"/>
              <a:t>Eksempel:</a:t>
            </a:r>
            <a:r>
              <a:rPr lang="nb-NO" altLang="nb-NO" dirty="0"/>
              <a:t> "Røykdykkerleder dette er lag 1, 2 og 4 (i rett rekkefølge), du er sterk og klar.</a:t>
            </a:r>
          </a:p>
          <a:p>
            <a:r>
              <a:rPr lang="nb-NO" altLang="nb-NO" dirty="0"/>
              <a:t> </a:t>
            </a:r>
          </a:p>
          <a:p>
            <a:r>
              <a:rPr lang="nb-NO" altLang="nb-NO" dirty="0"/>
              <a:t>- "Du skal så avslutte radiosjekk med å gjenta tittel/funksjon til den du først anropte, deretter bekrefte din tittel/funksjon og kvittere med; - ”mottatt slutt".</a:t>
            </a:r>
          </a:p>
          <a:p>
            <a:r>
              <a:rPr lang="nb-NO" altLang="nb-NO" b="1" dirty="0"/>
              <a:t>Eksempel:</a:t>
            </a:r>
            <a:r>
              <a:rPr lang="nb-NO" altLang="nb-NO" dirty="0"/>
              <a:t> "Røykdykkerlagene dette er røykdykkerleder -  mottatt slutt".</a:t>
            </a:r>
          </a:p>
          <a:p>
            <a:endParaRPr lang="nb-NO" dirty="0"/>
          </a:p>
        </p:txBody>
      </p:sp>
      <p:sp>
        <p:nvSpPr>
          <p:cNvPr id="4" name="Plassholder for lysbildenummer 3"/>
          <p:cNvSpPr>
            <a:spLocks noGrp="1"/>
          </p:cNvSpPr>
          <p:nvPr>
            <p:ph type="sldNum" sz="quarter" idx="10"/>
          </p:nvPr>
        </p:nvSpPr>
        <p:spPr/>
        <p:txBody>
          <a:bodyPr/>
          <a:lstStyle/>
          <a:p>
            <a:pPr>
              <a:defRPr/>
            </a:pPr>
            <a:fld id="{3CFF7843-4A54-4223-9875-8725E644BDDD}" type="slidenum">
              <a:rPr lang="en-US" smtClean="0">
                <a:solidFill>
                  <a:prstClr val="black"/>
                </a:solidFill>
              </a:rPr>
              <a:pPr>
                <a:defRPr/>
              </a:pPr>
              <a:t>10</a:t>
            </a:fld>
            <a:endParaRPr lang="en-US" dirty="0">
              <a:solidFill>
                <a:prstClr val="black"/>
              </a:solidFill>
            </a:endParaRPr>
          </a:p>
        </p:txBody>
      </p:sp>
    </p:spTree>
    <p:extLst>
      <p:ext uri="{BB962C8B-B14F-4D97-AF65-F5344CB8AC3E}">
        <p14:creationId xmlns:p14="http://schemas.microsoft.com/office/powerpoint/2010/main" val="115215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ltLang="nb-NO" sz="1200" b="1" dirty="0"/>
              <a:t>Når? – </a:t>
            </a:r>
            <a:r>
              <a:rPr lang="nb-NO" altLang="nb-NO" sz="1200" dirty="0"/>
              <a:t>Ved all innsats bør masken være med da den også er en sikring for medlemmer i laget.  </a:t>
            </a:r>
            <a:br>
              <a:rPr lang="nb-NO" altLang="nb-NO" sz="1200" dirty="0"/>
            </a:br>
            <a:r>
              <a:rPr lang="nb-NO" altLang="nb-NO" sz="1200" dirty="0"/>
              <a:t>Mener laget at det går raskere og ta personen ut uten å bruke tid på kameratmasken, gjør de dette. Dette er en vurdering som laget tar der og da, men man forutsetter da at vurderingen er tatt på det grunnlag, at mannskapene klarer å ta masken hurtig og korrekt på.</a:t>
            </a:r>
            <a:br>
              <a:rPr lang="nb-NO" altLang="nb-NO" sz="1200" dirty="0"/>
            </a:br>
            <a:endParaRPr lang="nb-NO" altLang="nb-NO" sz="1200" dirty="0"/>
          </a:p>
          <a:p>
            <a:r>
              <a:rPr lang="nb-NO" altLang="nb-NO" sz="1200" b="1" dirty="0" err="1"/>
              <a:t>Påsetting</a:t>
            </a:r>
            <a:r>
              <a:rPr lang="nb-NO" altLang="nb-NO" sz="1200" b="1" dirty="0"/>
              <a:t> –  </a:t>
            </a:r>
            <a:r>
              <a:rPr lang="nb-NO" altLang="nb-NO" sz="1200" dirty="0"/>
              <a:t>Stroppene vrenges over maskeglasset. Masken trykkes over ansiktet på personen (</a:t>
            </a:r>
            <a:r>
              <a:rPr lang="nb-NO" altLang="nb-NO" sz="1200" i="1" dirty="0"/>
              <a:t>ved store brannskader i ansiktet tas ikke stropper på, men masken holdes forsiktig inntil ansiktet</a:t>
            </a:r>
            <a:r>
              <a:rPr lang="nb-NO" altLang="nb-NO" sz="1200" dirty="0"/>
              <a:t>) drar stroppene over hodet og strammer disse. Sjekk at personen puster, (</a:t>
            </a:r>
            <a:r>
              <a:rPr lang="nb-NO" altLang="nb-NO" sz="1200" i="1" dirty="0"/>
              <a:t>tenk frigjøring av luftveier</a:t>
            </a:r>
            <a:r>
              <a:rPr lang="nb-NO" altLang="nb-NO" sz="1200" dirty="0"/>
              <a:t>) Unngå lekkasjer som gir økt luftforbruk og en stresset ”pasient”. </a:t>
            </a:r>
          </a:p>
          <a:p>
            <a:endParaRPr lang="nb-NO" altLang="nb-NO" sz="1200" dirty="0"/>
          </a:p>
          <a:p>
            <a:r>
              <a:rPr lang="nb-NO" altLang="nb-NO" sz="1200" b="1" dirty="0"/>
              <a:t>Luftforbruk –</a:t>
            </a:r>
            <a:r>
              <a:rPr lang="nb-NO" altLang="nb-NO" sz="1200" dirty="0"/>
              <a:t> En skadet person har lett for å hyperventilere eller trykke på luftknappen for å ”</a:t>
            </a:r>
            <a:r>
              <a:rPr lang="en-US" altLang="nb-NO" sz="1200" dirty="0" err="1"/>
              <a:t>flushe</a:t>
            </a:r>
            <a:r>
              <a:rPr lang="en-US" altLang="nb-NO" sz="1200" dirty="0"/>
              <a:t>”</a:t>
            </a:r>
            <a:r>
              <a:rPr lang="nb-NO" altLang="nb-NO" sz="1200" dirty="0"/>
              <a:t> ansiktet med kald luft.  Dette kan i enkelte tilfeller medføre ekstremt luftforbruk.  Den røykdykker som gir luft bør derfor ha lette oppgaver under transportetappen, han kan for eksempel gå ved siden av båren og kontrollere pasienten.</a:t>
            </a:r>
            <a:br>
              <a:rPr lang="nb-NO" altLang="nb-NO" sz="1200" dirty="0"/>
            </a:br>
            <a:r>
              <a:rPr lang="nb-NO" altLang="nb-NO" sz="1200" dirty="0"/>
              <a:t>Ved lange rømningsveier kan det være behov for å ta med ekstra flaskepakker til masken, flasken kan da sikres i båren sammen med den skadde personen og gir redningsmannskapene bedre tid og arbeidsforhold.</a:t>
            </a:r>
          </a:p>
          <a:p>
            <a:endParaRPr lang="nb-NO" dirty="0"/>
          </a:p>
        </p:txBody>
      </p:sp>
      <p:sp>
        <p:nvSpPr>
          <p:cNvPr id="4" name="Plassholder for lysbildenummer 3"/>
          <p:cNvSpPr>
            <a:spLocks noGrp="1"/>
          </p:cNvSpPr>
          <p:nvPr>
            <p:ph type="sldNum" sz="quarter" idx="10"/>
          </p:nvPr>
        </p:nvSpPr>
        <p:spPr/>
        <p:txBody>
          <a:bodyPr/>
          <a:lstStyle/>
          <a:p>
            <a:pPr>
              <a:defRPr/>
            </a:pPr>
            <a:fld id="{3CFF7843-4A54-4223-9875-8725E644BDDD}" type="slidenum">
              <a:rPr lang="en-US" smtClean="0">
                <a:solidFill>
                  <a:prstClr val="black"/>
                </a:solidFill>
              </a:rPr>
              <a:pPr>
                <a:defRPr/>
              </a:pPr>
              <a:t>12</a:t>
            </a:fld>
            <a:endParaRPr lang="en-US" dirty="0">
              <a:solidFill>
                <a:prstClr val="black"/>
              </a:solidFill>
            </a:endParaRPr>
          </a:p>
        </p:txBody>
      </p:sp>
    </p:spTree>
    <p:extLst>
      <p:ext uri="{BB962C8B-B14F-4D97-AF65-F5344CB8AC3E}">
        <p14:creationId xmlns:p14="http://schemas.microsoft.com/office/powerpoint/2010/main" val="983728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CFF7843-4A54-4223-9875-8725E644BDDD}" type="slidenum">
              <a:rPr lang="en-US" smtClean="0"/>
              <a:pPr>
                <a:defRPr/>
              </a:pPr>
              <a:t>14</a:t>
            </a:fld>
            <a:endParaRPr lang="en-US" dirty="0"/>
          </a:p>
        </p:txBody>
      </p:sp>
    </p:spTree>
    <p:extLst>
      <p:ext uri="{BB962C8B-B14F-4D97-AF65-F5344CB8AC3E}">
        <p14:creationId xmlns:p14="http://schemas.microsoft.com/office/powerpoint/2010/main" val="170940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1B2F5E6-0622-4E76-9EAE-C717B220727A}"/>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8FE198D1-2ACC-4CA4-A191-B345CE010C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0D820596-AAA0-453B-9782-AB329EE0952F}"/>
              </a:ext>
            </a:extLst>
          </p:cNvPr>
          <p:cNvSpPr>
            <a:spLocks noGrp="1"/>
          </p:cNvSpPr>
          <p:nvPr>
            <p:ph type="dt" sz="half" idx="10"/>
          </p:nvPr>
        </p:nvSpPr>
        <p:spPr/>
        <p:txBody>
          <a:bodyPr/>
          <a:lstStyle/>
          <a:p>
            <a:fld id="{32AEC8C8-3362-421C-950A-2429E4F91408}" type="datetimeFigureOut">
              <a:rPr lang="nb-NO" smtClean="0"/>
              <a:t>03.01.2019</a:t>
            </a:fld>
            <a:endParaRPr lang="nb-NO"/>
          </a:p>
        </p:txBody>
      </p:sp>
      <p:sp>
        <p:nvSpPr>
          <p:cNvPr id="5" name="Plassholder for bunntekst 4">
            <a:extLst>
              <a:ext uri="{FF2B5EF4-FFF2-40B4-BE49-F238E27FC236}">
                <a16:creationId xmlns:a16="http://schemas.microsoft.com/office/drawing/2014/main" id="{4AED6DB4-FAE3-4E05-A0BC-9483E5F8D3B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FC1FD82-DE7A-415E-B2BC-C2D135C50649}"/>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278233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B9E192C-50C5-4724-9B54-7AAF66FE9A71}"/>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11CFCE1F-3892-4752-AF04-99F10446FEB1}"/>
              </a:ext>
            </a:extLst>
          </p:cNvPr>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AD384A41-4380-44EA-951F-19362FF105D9}"/>
              </a:ext>
            </a:extLst>
          </p:cNvPr>
          <p:cNvSpPr>
            <a:spLocks noGrp="1"/>
          </p:cNvSpPr>
          <p:nvPr>
            <p:ph type="dt" sz="half" idx="10"/>
          </p:nvPr>
        </p:nvSpPr>
        <p:spPr/>
        <p:txBody>
          <a:bodyPr/>
          <a:lstStyle/>
          <a:p>
            <a:fld id="{32AEC8C8-3362-421C-950A-2429E4F91408}" type="datetimeFigureOut">
              <a:rPr lang="nb-NO" smtClean="0"/>
              <a:t>03.01.2019</a:t>
            </a:fld>
            <a:endParaRPr lang="nb-NO"/>
          </a:p>
        </p:txBody>
      </p:sp>
      <p:sp>
        <p:nvSpPr>
          <p:cNvPr id="5" name="Plassholder for bunntekst 4">
            <a:extLst>
              <a:ext uri="{FF2B5EF4-FFF2-40B4-BE49-F238E27FC236}">
                <a16:creationId xmlns:a16="http://schemas.microsoft.com/office/drawing/2014/main" id="{557F7AC9-22A4-4A37-846F-5D775E9733A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C9062737-AB30-4A16-A6E4-880ED635D523}"/>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2865763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3D285536-A3CF-491E-B6CE-FFD2BECA4724}"/>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1B82387D-26C5-4BE8-A5F4-C6803FAC7BEA}"/>
              </a:ext>
            </a:extLst>
          </p:cNvPr>
          <p:cNvSpPr>
            <a:spLocks noGrp="1"/>
          </p:cNvSpPr>
          <p:nvPr>
            <p:ph type="body" orient="vert" idx="1"/>
          </p:nvPr>
        </p:nvSpPr>
        <p:spPr>
          <a:xfrm>
            <a:off x="838200" y="365125"/>
            <a:ext cx="7734300" cy="5811838"/>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B5FB393F-F481-4FC7-B206-99E8BD86B8B6}"/>
              </a:ext>
            </a:extLst>
          </p:cNvPr>
          <p:cNvSpPr>
            <a:spLocks noGrp="1"/>
          </p:cNvSpPr>
          <p:nvPr>
            <p:ph type="dt" sz="half" idx="10"/>
          </p:nvPr>
        </p:nvSpPr>
        <p:spPr/>
        <p:txBody>
          <a:bodyPr/>
          <a:lstStyle/>
          <a:p>
            <a:fld id="{32AEC8C8-3362-421C-950A-2429E4F91408}" type="datetimeFigureOut">
              <a:rPr lang="nb-NO" smtClean="0"/>
              <a:t>03.01.2019</a:t>
            </a:fld>
            <a:endParaRPr lang="nb-NO"/>
          </a:p>
        </p:txBody>
      </p:sp>
      <p:sp>
        <p:nvSpPr>
          <p:cNvPr id="5" name="Plassholder for bunntekst 4">
            <a:extLst>
              <a:ext uri="{FF2B5EF4-FFF2-40B4-BE49-F238E27FC236}">
                <a16:creationId xmlns:a16="http://schemas.microsoft.com/office/drawing/2014/main" id="{A3B3F4F8-AAA5-41CA-809C-754EA77F9791}"/>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41FE54C3-9E48-47DB-A099-6DF4D1798F6B}"/>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2473964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E8120E5-580D-4A63-ABD8-C9271FF7E84F}"/>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29FB13AC-9481-403B-9358-06DA142CEF3C}"/>
              </a:ext>
            </a:extLst>
          </p:cNvPr>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2CD4C8A7-A7B8-4C15-BEA8-D2A4DC41D0FE}"/>
              </a:ext>
            </a:extLst>
          </p:cNvPr>
          <p:cNvSpPr>
            <a:spLocks noGrp="1"/>
          </p:cNvSpPr>
          <p:nvPr>
            <p:ph type="dt" sz="half" idx="10"/>
          </p:nvPr>
        </p:nvSpPr>
        <p:spPr/>
        <p:txBody>
          <a:bodyPr/>
          <a:lstStyle/>
          <a:p>
            <a:fld id="{32AEC8C8-3362-421C-950A-2429E4F91408}" type="datetimeFigureOut">
              <a:rPr lang="nb-NO" smtClean="0"/>
              <a:t>03.01.2019</a:t>
            </a:fld>
            <a:endParaRPr lang="nb-NO"/>
          </a:p>
        </p:txBody>
      </p:sp>
      <p:sp>
        <p:nvSpPr>
          <p:cNvPr id="5" name="Plassholder for bunntekst 4">
            <a:extLst>
              <a:ext uri="{FF2B5EF4-FFF2-40B4-BE49-F238E27FC236}">
                <a16:creationId xmlns:a16="http://schemas.microsoft.com/office/drawing/2014/main" id="{EF789F10-7730-4B2A-893C-11D8E7DFBDDD}"/>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DF35DEF8-D333-419B-B176-2C8BC44844DE}"/>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2928215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2E8AB61-AB16-453D-9E6A-8D4531127EE7}"/>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3A58D91D-855D-416B-B79C-088D09403D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sp>
        <p:nvSpPr>
          <p:cNvPr id="4" name="Plassholder for dato 3">
            <a:extLst>
              <a:ext uri="{FF2B5EF4-FFF2-40B4-BE49-F238E27FC236}">
                <a16:creationId xmlns:a16="http://schemas.microsoft.com/office/drawing/2014/main" id="{6FD96317-4139-4CD3-B5E3-90600EC01E97}"/>
              </a:ext>
            </a:extLst>
          </p:cNvPr>
          <p:cNvSpPr>
            <a:spLocks noGrp="1"/>
          </p:cNvSpPr>
          <p:nvPr>
            <p:ph type="dt" sz="half" idx="10"/>
          </p:nvPr>
        </p:nvSpPr>
        <p:spPr/>
        <p:txBody>
          <a:bodyPr/>
          <a:lstStyle/>
          <a:p>
            <a:fld id="{32AEC8C8-3362-421C-950A-2429E4F91408}" type="datetimeFigureOut">
              <a:rPr lang="nb-NO" smtClean="0"/>
              <a:t>03.01.2019</a:t>
            </a:fld>
            <a:endParaRPr lang="nb-NO"/>
          </a:p>
        </p:txBody>
      </p:sp>
      <p:sp>
        <p:nvSpPr>
          <p:cNvPr id="5" name="Plassholder for bunntekst 4">
            <a:extLst>
              <a:ext uri="{FF2B5EF4-FFF2-40B4-BE49-F238E27FC236}">
                <a16:creationId xmlns:a16="http://schemas.microsoft.com/office/drawing/2014/main" id="{4D62FE84-D220-4695-A568-A263C58C638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3E2273E6-4C8B-4611-939C-CC9F11E2E427}"/>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1284222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BA20662-ED11-4BCC-9AE3-CB4C3E94294D}"/>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62EAD452-28BE-41F4-AEDB-C558D02D5F92}"/>
              </a:ext>
            </a:extLst>
          </p:cNvPr>
          <p:cNvSpPr>
            <a:spLocks noGrp="1"/>
          </p:cNvSpPr>
          <p:nvPr>
            <p:ph sz="half" idx="1"/>
          </p:nvPr>
        </p:nvSpPr>
        <p:spPr>
          <a:xfrm>
            <a:off x="838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9F714164-0702-46D4-AC53-1A8F0DCAD324}"/>
              </a:ext>
            </a:extLst>
          </p:cNvPr>
          <p:cNvSpPr>
            <a:spLocks noGrp="1"/>
          </p:cNvSpPr>
          <p:nvPr>
            <p:ph sz="half" idx="2"/>
          </p:nvPr>
        </p:nvSpPr>
        <p:spPr>
          <a:xfrm>
            <a:off x="6172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28ECA567-ADAF-4F03-9A66-15F197A7BFC2}"/>
              </a:ext>
            </a:extLst>
          </p:cNvPr>
          <p:cNvSpPr>
            <a:spLocks noGrp="1"/>
          </p:cNvSpPr>
          <p:nvPr>
            <p:ph type="dt" sz="half" idx="10"/>
          </p:nvPr>
        </p:nvSpPr>
        <p:spPr/>
        <p:txBody>
          <a:bodyPr/>
          <a:lstStyle/>
          <a:p>
            <a:fld id="{32AEC8C8-3362-421C-950A-2429E4F91408}" type="datetimeFigureOut">
              <a:rPr lang="nb-NO" smtClean="0"/>
              <a:t>03.01.2019</a:t>
            </a:fld>
            <a:endParaRPr lang="nb-NO"/>
          </a:p>
        </p:txBody>
      </p:sp>
      <p:sp>
        <p:nvSpPr>
          <p:cNvPr id="6" name="Plassholder for bunntekst 5">
            <a:extLst>
              <a:ext uri="{FF2B5EF4-FFF2-40B4-BE49-F238E27FC236}">
                <a16:creationId xmlns:a16="http://schemas.microsoft.com/office/drawing/2014/main" id="{1CB972F7-2C09-419F-A2E6-6E93835C732F}"/>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02DCA6FA-00E9-4B45-A875-60BB6B4237BB}"/>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4240203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2CA9505-BB07-44A0-8609-9D3F0FBD84C7}"/>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EBB6BB24-2E55-4377-956C-91E6FB1423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Plassholder for innhold 3">
            <a:extLst>
              <a:ext uri="{FF2B5EF4-FFF2-40B4-BE49-F238E27FC236}">
                <a16:creationId xmlns:a16="http://schemas.microsoft.com/office/drawing/2014/main" id="{CAE71552-C683-4A7F-8CDF-0B6678837180}"/>
              </a:ext>
            </a:extLst>
          </p:cNvPr>
          <p:cNvSpPr>
            <a:spLocks noGrp="1"/>
          </p:cNvSpPr>
          <p:nvPr>
            <p:ph sz="half" idx="2"/>
          </p:nvPr>
        </p:nvSpPr>
        <p:spPr>
          <a:xfrm>
            <a:off x="839788" y="2505075"/>
            <a:ext cx="5157787"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2593F0BD-6A0F-450B-BC60-9EEF80877B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Plassholder for innhold 5">
            <a:extLst>
              <a:ext uri="{FF2B5EF4-FFF2-40B4-BE49-F238E27FC236}">
                <a16:creationId xmlns:a16="http://schemas.microsoft.com/office/drawing/2014/main" id="{16EE4913-F053-46FF-8F2B-C11A9769AF77}"/>
              </a:ext>
            </a:extLst>
          </p:cNvPr>
          <p:cNvSpPr>
            <a:spLocks noGrp="1"/>
          </p:cNvSpPr>
          <p:nvPr>
            <p:ph sz="quarter" idx="4"/>
          </p:nvPr>
        </p:nvSpPr>
        <p:spPr>
          <a:xfrm>
            <a:off x="6172200" y="2505075"/>
            <a:ext cx="5183188"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814A7677-9A44-4439-A85E-21B5B801123A}"/>
              </a:ext>
            </a:extLst>
          </p:cNvPr>
          <p:cNvSpPr>
            <a:spLocks noGrp="1"/>
          </p:cNvSpPr>
          <p:nvPr>
            <p:ph type="dt" sz="half" idx="10"/>
          </p:nvPr>
        </p:nvSpPr>
        <p:spPr/>
        <p:txBody>
          <a:bodyPr/>
          <a:lstStyle/>
          <a:p>
            <a:fld id="{32AEC8C8-3362-421C-950A-2429E4F91408}" type="datetimeFigureOut">
              <a:rPr lang="nb-NO" smtClean="0"/>
              <a:t>03.01.2019</a:t>
            </a:fld>
            <a:endParaRPr lang="nb-NO"/>
          </a:p>
        </p:txBody>
      </p:sp>
      <p:sp>
        <p:nvSpPr>
          <p:cNvPr id="8" name="Plassholder for bunntekst 7">
            <a:extLst>
              <a:ext uri="{FF2B5EF4-FFF2-40B4-BE49-F238E27FC236}">
                <a16:creationId xmlns:a16="http://schemas.microsoft.com/office/drawing/2014/main" id="{9CC13A71-4B9C-4C97-84CC-140241D8FC35}"/>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AEA96B85-95BD-4E5B-917B-0B8C13512317}"/>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3151967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DE4ACB3-7521-480C-B1DE-D2E7CF6684AA}"/>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EAD943E3-1FDD-411F-8BEC-7E00539C5037}"/>
              </a:ext>
            </a:extLst>
          </p:cNvPr>
          <p:cNvSpPr>
            <a:spLocks noGrp="1"/>
          </p:cNvSpPr>
          <p:nvPr>
            <p:ph type="dt" sz="half" idx="10"/>
          </p:nvPr>
        </p:nvSpPr>
        <p:spPr/>
        <p:txBody>
          <a:bodyPr/>
          <a:lstStyle/>
          <a:p>
            <a:fld id="{32AEC8C8-3362-421C-950A-2429E4F91408}" type="datetimeFigureOut">
              <a:rPr lang="nb-NO" smtClean="0"/>
              <a:t>03.01.2019</a:t>
            </a:fld>
            <a:endParaRPr lang="nb-NO"/>
          </a:p>
        </p:txBody>
      </p:sp>
      <p:sp>
        <p:nvSpPr>
          <p:cNvPr id="4" name="Plassholder for bunntekst 3">
            <a:extLst>
              <a:ext uri="{FF2B5EF4-FFF2-40B4-BE49-F238E27FC236}">
                <a16:creationId xmlns:a16="http://schemas.microsoft.com/office/drawing/2014/main" id="{C09A4C23-AA38-4CE7-B8CE-A65D566211B1}"/>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49FCF315-579F-4616-888C-14572E796A40}"/>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49369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1491B91B-F31B-4882-8F1C-FF182EAED0E0}"/>
              </a:ext>
            </a:extLst>
          </p:cNvPr>
          <p:cNvSpPr>
            <a:spLocks noGrp="1"/>
          </p:cNvSpPr>
          <p:nvPr>
            <p:ph type="dt" sz="half" idx="10"/>
          </p:nvPr>
        </p:nvSpPr>
        <p:spPr/>
        <p:txBody>
          <a:bodyPr/>
          <a:lstStyle/>
          <a:p>
            <a:fld id="{32AEC8C8-3362-421C-950A-2429E4F91408}" type="datetimeFigureOut">
              <a:rPr lang="nb-NO" smtClean="0"/>
              <a:t>03.01.2019</a:t>
            </a:fld>
            <a:endParaRPr lang="nb-NO"/>
          </a:p>
        </p:txBody>
      </p:sp>
      <p:sp>
        <p:nvSpPr>
          <p:cNvPr id="3" name="Plassholder for bunntekst 2">
            <a:extLst>
              <a:ext uri="{FF2B5EF4-FFF2-40B4-BE49-F238E27FC236}">
                <a16:creationId xmlns:a16="http://schemas.microsoft.com/office/drawing/2014/main" id="{78930D10-1241-4580-9727-A402A4D6B2F6}"/>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9D1E3A0E-274A-4709-BB26-9EC68D620FE8}"/>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1956192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FB811D9-AD2E-49A1-ACFB-9266B419DF5F}"/>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DCC700C9-2C38-43ED-91F3-7532479B8F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95888AC7-E793-4D25-AFA7-3E5AD1D395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7C7BEB3F-C057-4D91-BB0A-6BF7EF20C9D4}"/>
              </a:ext>
            </a:extLst>
          </p:cNvPr>
          <p:cNvSpPr>
            <a:spLocks noGrp="1"/>
          </p:cNvSpPr>
          <p:nvPr>
            <p:ph type="dt" sz="half" idx="10"/>
          </p:nvPr>
        </p:nvSpPr>
        <p:spPr/>
        <p:txBody>
          <a:bodyPr/>
          <a:lstStyle/>
          <a:p>
            <a:fld id="{32AEC8C8-3362-421C-950A-2429E4F91408}" type="datetimeFigureOut">
              <a:rPr lang="nb-NO" smtClean="0"/>
              <a:t>03.01.2019</a:t>
            </a:fld>
            <a:endParaRPr lang="nb-NO"/>
          </a:p>
        </p:txBody>
      </p:sp>
      <p:sp>
        <p:nvSpPr>
          <p:cNvPr id="6" name="Plassholder for bunntekst 5">
            <a:extLst>
              <a:ext uri="{FF2B5EF4-FFF2-40B4-BE49-F238E27FC236}">
                <a16:creationId xmlns:a16="http://schemas.microsoft.com/office/drawing/2014/main" id="{5DE36D2B-D2A8-44FA-AA05-19197FE60FA1}"/>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60B26251-8D84-4F76-A7C9-ABA0C13F10BA}"/>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549437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D9DAD24-A438-4C22-AE3A-DAC0BD629715}"/>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8D005642-C2D0-4F9C-86D3-4154565396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A8B7AEA6-1330-4F7A-A93D-74DB569AC9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F41B6C58-7E50-4DA8-82FB-9968326559A3}"/>
              </a:ext>
            </a:extLst>
          </p:cNvPr>
          <p:cNvSpPr>
            <a:spLocks noGrp="1"/>
          </p:cNvSpPr>
          <p:nvPr>
            <p:ph type="dt" sz="half" idx="10"/>
          </p:nvPr>
        </p:nvSpPr>
        <p:spPr/>
        <p:txBody>
          <a:bodyPr/>
          <a:lstStyle/>
          <a:p>
            <a:fld id="{32AEC8C8-3362-421C-950A-2429E4F91408}" type="datetimeFigureOut">
              <a:rPr lang="nb-NO" smtClean="0"/>
              <a:t>03.01.2019</a:t>
            </a:fld>
            <a:endParaRPr lang="nb-NO"/>
          </a:p>
        </p:txBody>
      </p:sp>
      <p:sp>
        <p:nvSpPr>
          <p:cNvPr id="6" name="Plassholder for bunntekst 5">
            <a:extLst>
              <a:ext uri="{FF2B5EF4-FFF2-40B4-BE49-F238E27FC236}">
                <a16:creationId xmlns:a16="http://schemas.microsoft.com/office/drawing/2014/main" id="{60997C9C-6D75-405B-9594-071419216AD9}"/>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5E774DCB-8F7D-4E39-9A28-52577F4DCC87}"/>
              </a:ext>
            </a:extLst>
          </p:cNvPr>
          <p:cNvSpPr>
            <a:spLocks noGrp="1"/>
          </p:cNvSpPr>
          <p:nvPr>
            <p:ph type="sldNum" sz="quarter" idx="12"/>
          </p:nvPr>
        </p:nvSpPr>
        <p:spPr/>
        <p:txBody>
          <a:bodyPr/>
          <a:lstStyle/>
          <a:p>
            <a:fld id="{48C88971-395E-43CE-A7DA-435D1748D605}" type="slidenum">
              <a:rPr lang="nb-NO" smtClean="0"/>
              <a:t>‹#›</a:t>
            </a:fld>
            <a:endParaRPr lang="nb-NO"/>
          </a:p>
        </p:txBody>
      </p:sp>
    </p:spTree>
    <p:extLst>
      <p:ext uri="{BB962C8B-B14F-4D97-AF65-F5344CB8AC3E}">
        <p14:creationId xmlns:p14="http://schemas.microsoft.com/office/powerpoint/2010/main" val="1943711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6327D493-245F-4082-BD42-46B71E95B6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B81F8601-CB00-44D9-B093-88DC788E00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A592C411-7891-4BD1-8294-6E872CD623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AEC8C8-3362-421C-950A-2429E4F91408}" type="datetimeFigureOut">
              <a:rPr lang="nb-NO" smtClean="0"/>
              <a:t>03.01.2019</a:t>
            </a:fld>
            <a:endParaRPr lang="nb-NO"/>
          </a:p>
        </p:txBody>
      </p:sp>
      <p:sp>
        <p:nvSpPr>
          <p:cNvPr id="5" name="Plassholder for bunntekst 4">
            <a:extLst>
              <a:ext uri="{FF2B5EF4-FFF2-40B4-BE49-F238E27FC236}">
                <a16:creationId xmlns:a16="http://schemas.microsoft.com/office/drawing/2014/main" id="{224015A4-9274-43FE-8530-99151BACA6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93252036-8628-4530-AE31-585CA16350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C88971-395E-43CE-A7DA-435D1748D605}" type="slidenum">
              <a:rPr lang="nb-NO" smtClean="0"/>
              <a:t>‹#›</a:t>
            </a:fld>
            <a:endParaRPr lang="nb-NO"/>
          </a:p>
        </p:txBody>
      </p:sp>
    </p:spTree>
    <p:extLst>
      <p:ext uri="{BB962C8B-B14F-4D97-AF65-F5344CB8AC3E}">
        <p14:creationId xmlns:p14="http://schemas.microsoft.com/office/powerpoint/2010/main" val="2241306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9A465B3-DFAA-4792-9E72-12A548F4EA3A}"/>
              </a:ext>
            </a:extLst>
          </p:cNvPr>
          <p:cNvSpPr>
            <a:spLocks noGrp="1"/>
          </p:cNvSpPr>
          <p:nvPr>
            <p:ph type="ctrTitle"/>
          </p:nvPr>
        </p:nvSpPr>
        <p:spPr>
          <a:xfrm>
            <a:off x="1524000" y="1191935"/>
            <a:ext cx="9144000" cy="2387600"/>
          </a:xfrm>
        </p:spPr>
        <p:txBody>
          <a:bodyPr>
            <a:noAutofit/>
          </a:bodyPr>
          <a:lstStyle/>
          <a:p>
            <a:r>
              <a:rPr lang="nb-NO" sz="4400" b="1" dirty="0"/>
              <a:t>MODULBASERT TRENING FOR SØK OG REDNINGSPERSONELL</a:t>
            </a:r>
            <a:br>
              <a:rPr lang="en-US" sz="4400" dirty="0"/>
            </a:br>
            <a:endParaRPr lang="nb-NO" sz="4400" dirty="0"/>
          </a:p>
        </p:txBody>
      </p:sp>
      <p:sp>
        <p:nvSpPr>
          <p:cNvPr id="4" name="Tittel 1">
            <a:extLst>
              <a:ext uri="{FF2B5EF4-FFF2-40B4-BE49-F238E27FC236}">
                <a16:creationId xmlns:a16="http://schemas.microsoft.com/office/drawing/2014/main" id="{7E1FD86E-1F53-40C9-B8D5-3D8C9EBB16A5}"/>
              </a:ext>
            </a:extLst>
          </p:cNvPr>
          <p:cNvSpPr txBox="1">
            <a:spLocks/>
          </p:cNvSpPr>
          <p:nvPr/>
        </p:nvSpPr>
        <p:spPr>
          <a:xfrm>
            <a:off x="1524000" y="3277358"/>
            <a:ext cx="9144000" cy="178165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b-NO" sz="4000" dirty="0"/>
              <a:t>MODUL: 3</a:t>
            </a:r>
            <a:br>
              <a:rPr lang="en-US" sz="4000" dirty="0"/>
            </a:br>
            <a:r>
              <a:rPr lang="nb-NO" sz="4000" dirty="0"/>
              <a:t>RØYKDYKKING</a:t>
            </a:r>
          </a:p>
        </p:txBody>
      </p:sp>
    </p:spTree>
    <p:extLst>
      <p:ext uri="{BB962C8B-B14F-4D97-AF65-F5344CB8AC3E}">
        <p14:creationId xmlns:p14="http://schemas.microsoft.com/office/powerpoint/2010/main" val="4247707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65126"/>
            <a:ext cx="10515600" cy="926264"/>
          </a:xfrm>
        </p:spPr>
        <p:txBody>
          <a:bodyPr>
            <a:normAutofit/>
          </a:bodyPr>
          <a:lstStyle/>
          <a:p>
            <a:r>
              <a:rPr lang="nb-NO" sz="4000" dirty="0"/>
              <a:t>Radiokommunikasjon forts.</a:t>
            </a:r>
          </a:p>
        </p:txBody>
      </p:sp>
      <p:sp>
        <p:nvSpPr>
          <p:cNvPr id="3" name="Plassholder for innhold 2"/>
          <p:cNvSpPr>
            <a:spLocks noGrp="1"/>
          </p:cNvSpPr>
          <p:nvPr>
            <p:ph idx="1"/>
          </p:nvPr>
        </p:nvSpPr>
        <p:spPr/>
        <p:txBody>
          <a:bodyPr>
            <a:normAutofit/>
          </a:bodyPr>
          <a:lstStyle/>
          <a:p>
            <a:pPr>
              <a:buSzPct val="125000"/>
              <a:buFontTx/>
              <a:buNone/>
            </a:pPr>
            <a:r>
              <a:rPr lang="nb-NO" altLang="nb-NO" sz="2000" dirty="0"/>
              <a:t>Talemåter:</a:t>
            </a:r>
            <a:br>
              <a:rPr lang="nb-NO" altLang="nb-NO" sz="2000" dirty="0"/>
            </a:br>
            <a:endParaRPr lang="nb-NO" altLang="nb-NO" sz="2000" dirty="0"/>
          </a:p>
          <a:p>
            <a:pPr>
              <a:buSzPct val="125000"/>
              <a:buFontTx/>
              <a:buNone/>
            </a:pPr>
            <a:r>
              <a:rPr lang="nb-NO" altLang="nb-NO" sz="2000" dirty="0"/>
              <a:t>	Bruk ord og utrykk som ikke kan misforstås, gjenta viktige </a:t>
            </a:r>
            <a:br>
              <a:rPr lang="nb-NO" altLang="nb-NO" sz="2000" dirty="0"/>
            </a:br>
            <a:r>
              <a:rPr lang="nb-NO" altLang="nb-NO" sz="2000" dirty="0"/>
              <a:t>meldinger og be mottaker om å gjenta din melding. </a:t>
            </a:r>
          </a:p>
          <a:p>
            <a:pPr>
              <a:buSzPct val="125000"/>
              <a:buFontTx/>
              <a:buNone/>
            </a:pPr>
            <a:r>
              <a:rPr lang="nb-NO" altLang="nb-NO" sz="2000" dirty="0"/>
              <a:t>	</a:t>
            </a:r>
          </a:p>
          <a:p>
            <a:pPr>
              <a:buSzPct val="125000"/>
              <a:buFontTx/>
              <a:buNone/>
            </a:pPr>
            <a:r>
              <a:rPr lang="nb-NO" altLang="nb-NO" sz="2000" dirty="0"/>
              <a:t>	Bruke korte konsise setninger, ingen avhandlinger. </a:t>
            </a:r>
          </a:p>
          <a:p>
            <a:pPr>
              <a:buSzPct val="125000"/>
              <a:buFontTx/>
              <a:buNone/>
            </a:pPr>
            <a:br>
              <a:rPr lang="nb-NO" altLang="nb-NO" sz="2000" dirty="0"/>
            </a:br>
            <a:r>
              <a:rPr lang="nb-NO" altLang="nb-NO" sz="2000" dirty="0"/>
              <a:t>VENT! - trekk pusten før du begynner og tale, sjekk at du</a:t>
            </a:r>
            <a:br>
              <a:rPr lang="nb-NO" altLang="nb-NO" sz="2000" dirty="0"/>
            </a:br>
            <a:r>
              <a:rPr lang="nb-NO" altLang="nb-NO" sz="2000" dirty="0"/>
              <a:t>ikke bryter inn i andre samtaler.</a:t>
            </a:r>
          </a:p>
          <a:p>
            <a:endParaRPr lang="nb-NO" sz="2000" dirty="0"/>
          </a:p>
        </p:txBody>
      </p:sp>
    </p:spTree>
    <p:extLst>
      <p:ext uri="{BB962C8B-B14F-4D97-AF65-F5344CB8AC3E}">
        <p14:creationId xmlns:p14="http://schemas.microsoft.com/office/powerpoint/2010/main" val="2114875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444556"/>
            <a:ext cx="8640762" cy="900112"/>
          </a:xfrm>
        </p:spPr>
        <p:txBody>
          <a:bodyPr>
            <a:normAutofit/>
          </a:bodyPr>
          <a:lstStyle/>
          <a:p>
            <a:r>
              <a:rPr lang="nb-NO" dirty="0"/>
              <a:t>Søk etter personer</a:t>
            </a:r>
          </a:p>
        </p:txBody>
      </p:sp>
      <p:sp>
        <p:nvSpPr>
          <p:cNvPr id="3" name="Plassholder for innhold 2"/>
          <p:cNvSpPr>
            <a:spLocks noGrp="1"/>
          </p:cNvSpPr>
          <p:nvPr>
            <p:ph idx="1"/>
          </p:nvPr>
        </p:nvSpPr>
        <p:spPr>
          <a:xfrm>
            <a:off x="838200" y="1326912"/>
            <a:ext cx="8640762" cy="4361310"/>
          </a:xfrm>
        </p:spPr>
        <p:txBody>
          <a:bodyPr/>
          <a:lstStyle/>
          <a:p>
            <a:pPr marL="342900" indent="-342900" defTabSz="762000">
              <a:spcBef>
                <a:spcPct val="20000"/>
              </a:spcBef>
              <a:buClr>
                <a:schemeClr val="accent2">
                  <a:lumMod val="75000"/>
                </a:schemeClr>
              </a:buClr>
              <a:buSzPct val="125000"/>
              <a:defRPr/>
            </a:pPr>
            <a:r>
              <a:rPr lang="nb-NO" sz="1600" u="sng" dirty="0"/>
              <a:t>HUSK!</a:t>
            </a:r>
            <a:r>
              <a:rPr lang="nb-NO" sz="1600" dirty="0"/>
              <a:t> Selv om det kan se håpløst ut: Husk at det kan befinne seg personer i rom som har unngått </a:t>
            </a:r>
            <a:r>
              <a:rPr lang="nb-NO" sz="1600" dirty="0" err="1"/>
              <a:t>branngasser</a:t>
            </a:r>
            <a:r>
              <a:rPr lang="nb-NO" sz="1600" dirty="0"/>
              <a:t> og tenning.</a:t>
            </a:r>
          </a:p>
          <a:p>
            <a:pPr marL="342900" indent="-342900" defTabSz="762000">
              <a:spcBef>
                <a:spcPct val="20000"/>
              </a:spcBef>
              <a:buClr>
                <a:schemeClr val="accent2">
                  <a:lumMod val="75000"/>
                </a:schemeClr>
              </a:buClr>
              <a:buSzPct val="125000"/>
              <a:defRPr/>
            </a:pPr>
            <a:r>
              <a:rPr lang="nb-NO" sz="1600" dirty="0"/>
              <a:t>Personer i fare har ofte en tendens til å gjemme seg bort i små rom og avlukker. </a:t>
            </a:r>
          </a:p>
          <a:p>
            <a:pPr marL="342900" indent="-342900" defTabSz="762000">
              <a:spcBef>
                <a:spcPct val="20000"/>
              </a:spcBef>
              <a:buClr>
                <a:schemeClr val="accent2">
                  <a:lumMod val="75000"/>
                </a:schemeClr>
              </a:buClr>
              <a:buSzPct val="125000"/>
              <a:buFontTx/>
              <a:buChar char="•"/>
              <a:defRPr/>
            </a:pPr>
            <a:r>
              <a:rPr lang="nb-NO" sz="1600" dirty="0">
                <a:solidFill>
                  <a:srgbClr val="FF0000"/>
                </a:solidFill>
              </a:rPr>
              <a:t>Hovedregel: Røykdykkerne skal aldri skille lag </a:t>
            </a:r>
            <a:r>
              <a:rPr lang="nb-NO" sz="1600" u="sng" dirty="0">
                <a:solidFill>
                  <a:srgbClr val="FF0000"/>
                </a:solidFill>
              </a:rPr>
              <a:t>ved førsteinnsats i brann.</a:t>
            </a:r>
          </a:p>
          <a:p>
            <a:pPr marL="0" indent="0" defTabSz="762000">
              <a:spcBef>
                <a:spcPct val="20000"/>
              </a:spcBef>
              <a:buClr>
                <a:schemeClr val="accent2">
                  <a:lumMod val="75000"/>
                </a:schemeClr>
              </a:buClr>
              <a:buSzPct val="125000"/>
              <a:buNone/>
              <a:defRPr/>
            </a:pPr>
            <a:r>
              <a:rPr lang="nb-NO" sz="1600" dirty="0"/>
              <a:t>Søksprinsipper:</a:t>
            </a:r>
          </a:p>
          <a:p>
            <a:pPr marL="0" indent="0">
              <a:buNone/>
            </a:pPr>
            <a:endParaRPr lang="nb-NO"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2609937"/>
            <a:ext cx="3288939" cy="193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19728" y="4680168"/>
            <a:ext cx="3270467" cy="1701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kstSylinder 6">
            <a:extLst>
              <a:ext uri="{FF2B5EF4-FFF2-40B4-BE49-F238E27FC236}">
                <a16:creationId xmlns:a16="http://schemas.microsoft.com/office/drawing/2014/main" id="{BF321E21-FD9F-43E2-B5AC-DE18D5BF91D2}"/>
              </a:ext>
            </a:extLst>
          </p:cNvPr>
          <p:cNvSpPr txBox="1"/>
          <p:nvPr/>
        </p:nvSpPr>
        <p:spPr>
          <a:xfrm>
            <a:off x="838200" y="2807368"/>
            <a:ext cx="5023409" cy="3859518"/>
          </a:xfrm>
          <a:prstGeom prst="rect">
            <a:avLst/>
          </a:prstGeom>
          <a:noFill/>
        </p:spPr>
        <p:txBody>
          <a:bodyPr wrap="square" rtlCol="0">
            <a:spAutoFit/>
          </a:bodyPr>
          <a:lstStyle/>
          <a:p>
            <a:pPr defTabSz="762000">
              <a:spcBef>
                <a:spcPct val="20000"/>
              </a:spcBef>
              <a:buClr>
                <a:schemeClr val="accent2">
                  <a:lumMod val="75000"/>
                </a:schemeClr>
              </a:buClr>
              <a:buSzPct val="125000"/>
              <a:defRPr/>
            </a:pPr>
            <a:r>
              <a:rPr lang="nb-NO" i="1" dirty="0">
                <a:solidFill>
                  <a:srgbClr val="FF0000"/>
                </a:solidFill>
              </a:rPr>
              <a:t>Rekke</a:t>
            </a:r>
            <a:r>
              <a:rPr lang="nb-NO" dirty="0">
                <a:solidFill>
                  <a:srgbClr val="FF0000"/>
                </a:solidFill>
              </a:rPr>
              <a:t>:</a:t>
            </a:r>
            <a:r>
              <a:rPr lang="nb-NO" dirty="0"/>
              <a:t> Laget transportere seg</a:t>
            </a:r>
          </a:p>
          <a:p>
            <a:pPr defTabSz="762000">
              <a:spcBef>
                <a:spcPct val="20000"/>
              </a:spcBef>
              <a:buClr>
                <a:schemeClr val="accent2">
                  <a:lumMod val="75000"/>
                </a:schemeClr>
              </a:buClr>
              <a:buSzPct val="125000"/>
              <a:defRPr/>
            </a:pPr>
            <a:r>
              <a:rPr lang="nb-NO" dirty="0"/>
              <a:t>selv til et bestemt område uten 			                    behov for søk. Alle følger referanseveggen.</a:t>
            </a:r>
          </a:p>
          <a:p>
            <a:pPr defTabSz="762000">
              <a:spcBef>
                <a:spcPct val="20000"/>
              </a:spcBef>
              <a:buClr>
                <a:schemeClr val="accent2">
                  <a:lumMod val="75000"/>
                </a:schemeClr>
              </a:buClr>
              <a:buSzPct val="125000"/>
              <a:defRPr/>
            </a:pPr>
            <a:r>
              <a:rPr lang="nb-NO" i="1" dirty="0">
                <a:solidFill>
                  <a:srgbClr val="FF0000"/>
                </a:solidFill>
              </a:rPr>
              <a:t>Linje</a:t>
            </a:r>
            <a:r>
              <a:rPr lang="nb-NO" dirty="0">
                <a:solidFill>
                  <a:srgbClr val="FF0000"/>
                </a:solidFill>
              </a:rPr>
              <a:t>:</a:t>
            </a:r>
            <a:r>
              <a:rPr lang="nb-NO" dirty="0"/>
              <a:t> Laget søker, leder følger		                   referanseveggen mens de resterende 		                                strekkes mot midten/andre siden av rommet.</a:t>
            </a:r>
          </a:p>
          <a:p>
            <a:pPr defTabSz="762000">
              <a:spcBef>
                <a:spcPct val="20000"/>
              </a:spcBef>
              <a:buClr>
                <a:schemeClr val="accent2">
                  <a:lumMod val="75000"/>
                </a:schemeClr>
              </a:buClr>
              <a:buSzPct val="125000"/>
              <a:defRPr/>
            </a:pPr>
            <a:r>
              <a:rPr lang="nb-NO" i="1" dirty="0">
                <a:solidFill>
                  <a:srgbClr val="FF0000"/>
                </a:solidFill>
              </a:rPr>
              <a:t>Vifte</a:t>
            </a:r>
            <a:r>
              <a:rPr lang="nb-NO" dirty="0">
                <a:solidFill>
                  <a:srgbClr val="FF0000"/>
                </a:solidFill>
              </a:rPr>
              <a:t>:</a:t>
            </a:r>
            <a:r>
              <a:rPr lang="nb-NO" dirty="0"/>
              <a:t> I hjørner blir leder stående 		                                samtidig som han ”rygger” laget tilbake 		                      mot den vegg de kom fra. Kan også utføres med                                                                   to personer og slange/line mellom de, der leder                                                                  står i hjørne og 2èr søker i bue med lenger og                                                                      lenger avstand til leder.  </a:t>
            </a:r>
            <a:endParaRPr lang="nb-NO" u="sng" dirty="0"/>
          </a:p>
          <a:p>
            <a:endParaRPr lang="nb-NO" dirty="0"/>
          </a:p>
        </p:txBody>
      </p:sp>
    </p:spTree>
    <p:extLst>
      <p:ext uri="{BB962C8B-B14F-4D97-AF65-F5344CB8AC3E}">
        <p14:creationId xmlns:p14="http://schemas.microsoft.com/office/powerpoint/2010/main" val="1498032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65126"/>
            <a:ext cx="10515600" cy="840500"/>
          </a:xfrm>
        </p:spPr>
        <p:txBody>
          <a:bodyPr>
            <a:normAutofit/>
          </a:bodyPr>
          <a:lstStyle/>
          <a:p>
            <a:r>
              <a:rPr lang="nb-NO" altLang="nb-NO" sz="4000" dirty="0">
                <a:solidFill>
                  <a:schemeClr val="tx1"/>
                </a:solidFill>
              </a:rPr>
              <a:t>Bruk av kameratmaske</a:t>
            </a:r>
            <a:endParaRPr lang="nb-NO" sz="4000" dirty="0"/>
          </a:p>
        </p:txBody>
      </p:sp>
      <p:sp>
        <p:nvSpPr>
          <p:cNvPr id="3" name="Plassholder for innhold 2"/>
          <p:cNvSpPr>
            <a:spLocks noGrp="1"/>
          </p:cNvSpPr>
          <p:nvPr>
            <p:ph idx="1"/>
          </p:nvPr>
        </p:nvSpPr>
        <p:spPr>
          <a:xfrm>
            <a:off x="838200" y="1486775"/>
            <a:ext cx="8640762" cy="4318000"/>
          </a:xfrm>
        </p:spPr>
        <p:txBody>
          <a:bodyPr>
            <a:noAutofit/>
          </a:bodyPr>
          <a:lstStyle/>
          <a:p>
            <a:pPr>
              <a:defRPr/>
            </a:pPr>
            <a:r>
              <a:rPr lang="nb-NO" sz="2000" b="1" u="sng" dirty="0">
                <a:solidFill>
                  <a:schemeClr val="tx1"/>
                </a:solidFill>
              </a:rPr>
              <a:t>Når kan denne brukes:</a:t>
            </a:r>
            <a:br>
              <a:rPr lang="nb-NO" sz="2000" dirty="0">
                <a:solidFill>
                  <a:schemeClr val="tx1"/>
                </a:solidFill>
              </a:rPr>
            </a:br>
            <a:r>
              <a:rPr lang="nb-NO" sz="2000" dirty="0">
                <a:solidFill>
                  <a:schemeClr val="tx1"/>
                </a:solidFill>
              </a:rPr>
              <a:t>Skadet personell i røykfylte områder, skal om de ikke                                          umiddelbart kan bringes ut i frisk luft påsettes en                                                    kameratmaske.</a:t>
            </a:r>
          </a:p>
          <a:p>
            <a:pPr>
              <a:defRPr/>
            </a:pPr>
            <a:r>
              <a:rPr lang="nb-NO" sz="2000" b="1" u="sng" dirty="0" err="1">
                <a:solidFill>
                  <a:schemeClr val="tx1"/>
                </a:solidFill>
              </a:rPr>
              <a:t>Påsetting</a:t>
            </a:r>
            <a:r>
              <a:rPr lang="nb-NO" sz="2000" b="1" u="sng" dirty="0">
                <a:solidFill>
                  <a:schemeClr val="tx1"/>
                </a:solidFill>
              </a:rPr>
              <a:t>:</a:t>
            </a:r>
            <a:br>
              <a:rPr lang="nb-NO" sz="2000" dirty="0">
                <a:solidFill>
                  <a:schemeClr val="tx1"/>
                </a:solidFill>
              </a:rPr>
            </a:br>
            <a:r>
              <a:rPr lang="nb-NO" sz="2000" dirty="0">
                <a:solidFill>
                  <a:schemeClr val="tx1"/>
                </a:solidFill>
              </a:rPr>
              <a:t>På en bevisstløs person er det ikke lett å få satt</a:t>
            </a:r>
            <a:br>
              <a:rPr lang="nb-NO" sz="2000" dirty="0">
                <a:solidFill>
                  <a:schemeClr val="tx1"/>
                </a:solidFill>
              </a:rPr>
            </a:br>
            <a:r>
              <a:rPr lang="nb-NO" sz="2000" dirty="0">
                <a:solidFill>
                  <a:schemeClr val="tx1"/>
                </a:solidFill>
              </a:rPr>
              <a:t>masken riktig på, det kreves trening. </a:t>
            </a:r>
            <a:br>
              <a:rPr lang="nb-NO" sz="2000" dirty="0">
                <a:solidFill>
                  <a:schemeClr val="tx1"/>
                </a:solidFill>
              </a:rPr>
            </a:br>
            <a:r>
              <a:rPr lang="nb-NO" sz="2000" dirty="0">
                <a:solidFill>
                  <a:schemeClr val="tx1"/>
                </a:solidFill>
              </a:rPr>
              <a:t>Man kan også benytte masken til å gi kunstig</a:t>
            </a:r>
            <a:br>
              <a:rPr lang="nb-NO" sz="2000" dirty="0">
                <a:solidFill>
                  <a:schemeClr val="tx1"/>
                </a:solidFill>
              </a:rPr>
            </a:br>
            <a:r>
              <a:rPr lang="nb-NO" sz="2000" dirty="0">
                <a:solidFill>
                  <a:schemeClr val="tx1"/>
                </a:solidFill>
              </a:rPr>
              <a:t>åndedrett under transport.</a:t>
            </a:r>
          </a:p>
          <a:p>
            <a:pPr>
              <a:defRPr/>
            </a:pPr>
            <a:r>
              <a:rPr lang="nb-NO" sz="2000" b="1" u="sng" dirty="0">
                <a:solidFill>
                  <a:schemeClr val="tx1"/>
                </a:solidFill>
              </a:rPr>
              <a:t>Luftforbruk:</a:t>
            </a:r>
            <a:br>
              <a:rPr lang="nb-NO" sz="2000" dirty="0">
                <a:solidFill>
                  <a:schemeClr val="tx1"/>
                </a:solidFill>
              </a:rPr>
            </a:br>
            <a:r>
              <a:rPr lang="nb-NO" sz="2000" dirty="0">
                <a:solidFill>
                  <a:schemeClr val="tx1"/>
                </a:solidFill>
              </a:rPr>
              <a:t>Ved dårlig trening kan man miste mye luft under </a:t>
            </a:r>
            <a:br>
              <a:rPr lang="nb-NO" sz="2000" dirty="0">
                <a:solidFill>
                  <a:schemeClr val="tx1"/>
                </a:solidFill>
              </a:rPr>
            </a:br>
            <a:r>
              <a:rPr lang="nb-NO" sz="2000" dirty="0" err="1">
                <a:solidFill>
                  <a:schemeClr val="tx1"/>
                </a:solidFill>
              </a:rPr>
              <a:t>påsettingen</a:t>
            </a:r>
            <a:r>
              <a:rPr lang="nb-NO" sz="2000" dirty="0">
                <a:solidFill>
                  <a:schemeClr val="tx1"/>
                </a:solidFill>
              </a:rPr>
              <a:t>, noe som kan bli kritisk for begge parter. Man bør derfor være i stand til å kunne skifte fra et luftforråd til et annet under transport av personen. Masken kan også holdes foran ansiktet til den skadde uten og ta på stropper. Dette medfører som regel et stort luftforbruk.</a:t>
            </a:r>
          </a:p>
          <a:p>
            <a:endParaRPr lang="nb-NO" sz="2000" dirty="0"/>
          </a:p>
        </p:txBody>
      </p:sp>
      <p:pic>
        <p:nvPicPr>
          <p:cNvPr id="7" name="Picture 7" descr="Revitox"/>
          <p:cNvPicPr>
            <a:picLocks noChangeAspect="1" noChangeArrowheads="1"/>
          </p:cNvPicPr>
          <p:nvPr/>
        </p:nvPicPr>
        <p:blipFill>
          <a:blip r:embed="rId3"/>
          <a:srcRect/>
          <a:stretch>
            <a:fillRect/>
          </a:stretch>
        </p:blipFill>
        <p:spPr bwMode="auto">
          <a:xfrm>
            <a:off x="8868193" y="365126"/>
            <a:ext cx="2735262" cy="3775075"/>
          </a:xfrm>
          <a:prstGeom prst="rect">
            <a:avLst/>
          </a:prstGeom>
          <a:noFill/>
          <a:effectLst>
            <a:outerShdw dist="107763" dir="2700000" algn="ctr" rotWithShape="0">
              <a:srgbClr val="808080">
                <a:alpha val="50000"/>
              </a:srgbClr>
            </a:outerShdw>
          </a:effectLst>
        </p:spPr>
      </p:pic>
      <p:sp>
        <p:nvSpPr>
          <p:cNvPr id="8" name="TextBox 7"/>
          <p:cNvSpPr txBox="1"/>
          <p:nvPr/>
        </p:nvSpPr>
        <p:spPr>
          <a:xfrm>
            <a:off x="8868194" y="4228665"/>
            <a:ext cx="2917371" cy="261610"/>
          </a:xfrm>
          <a:prstGeom prst="rect">
            <a:avLst/>
          </a:prstGeom>
          <a:noFill/>
        </p:spPr>
        <p:txBody>
          <a:bodyPr wrap="square" rtlCol="0">
            <a:spAutoFit/>
          </a:bodyPr>
          <a:lstStyle/>
          <a:p>
            <a:r>
              <a:rPr lang="en-US" sz="1100" dirty="0">
                <a:solidFill>
                  <a:srgbClr val="333333"/>
                </a:solidFill>
                <a:latin typeface="Arial" pitchFamily="34" charset="0"/>
                <a:cs typeface="Arial" pitchFamily="34" charset="0"/>
              </a:rPr>
              <a:t>                                              </a:t>
            </a:r>
            <a:r>
              <a:rPr lang="en-US" sz="1100" dirty="0" err="1">
                <a:solidFill>
                  <a:srgbClr val="333333"/>
                </a:solidFill>
                <a:latin typeface="Arial" pitchFamily="34" charset="0"/>
                <a:cs typeface="Arial" pitchFamily="34" charset="0"/>
              </a:rPr>
              <a:t>Foto</a:t>
            </a:r>
            <a:r>
              <a:rPr lang="en-US" sz="1100" dirty="0">
                <a:solidFill>
                  <a:srgbClr val="333333"/>
                </a:solidFill>
                <a:latin typeface="Arial" pitchFamily="34" charset="0"/>
                <a:cs typeface="Arial" pitchFamily="34" charset="0"/>
              </a:rPr>
              <a:t>: </a:t>
            </a:r>
            <a:r>
              <a:rPr lang="en-US" sz="1100" dirty="0" err="1">
                <a:solidFill>
                  <a:srgbClr val="333333"/>
                </a:solidFill>
                <a:latin typeface="Arial" pitchFamily="34" charset="0"/>
                <a:cs typeface="Arial" pitchFamily="34" charset="0"/>
              </a:rPr>
              <a:t>Interspiro</a:t>
            </a:r>
            <a:endParaRPr lang="en-US" sz="1100" dirty="0">
              <a:solidFill>
                <a:srgbClr val="333333"/>
              </a:solidFill>
              <a:latin typeface="Arial" pitchFamily="34" charset="0"/>
              <a:cs typeface="Arial" pitchFamily="34" charset="0"/>
            </a:endParaRPr>
          </a:p>
        </p:txBody>
      </p:sp>
    </p:spTree>
    <p:extLst>
      <p:ext uri="{BB962C8B-B14F-4D97-AF65-F5344CB8AC3E}">
        <p14:creationId xmlns:p14="http://schemas.microsoft.com/office/powerpoint/2010/main" val="1904102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e Placeholder 3">
            <a:extLst>
              <a:ext uri="{FF2B5EF4-FFF2-40B4-BE49-F238E27FC236}">
                <a16:creationId xmlns:a16="http://schemas.microsoft.com/office/drawing/2014/main" id="{B1DF6D82-7177-4206-A7D6-C74CD761088F}"/>
              </a:ext>
            </a:extLst>
          </p:cNvPr>
          <p:cNvSpPr>
            <a:spLocks noGrp="1"/>
          </p:cNvSpPr>
          <p:nvPr>
            <p:ph type="dt" sz="quarter" idx="10"/>
          </p:nvPr>
        </p:nvSpPr>
        <p:spPr>
          <a:xfrm>
            <a:off x="0" y="0"/>
            <a:ext cx="0" cy="0"/>
          </a:xfrm>
        </p:spPr>
        <p:txBody>
          <a:bodyPr/>
          <a:lstStyle/>
          <a:p>
            <a:r>
              <a:rPr lang="nb-NO" dirty="0"/>
              <a:t>0</a:t>
            </a:r>
          </a:p>
        </p:txBody>
      </p:sp>
      <p:sp>
        <p:nvSpPr>
          <p:cNvPr id="11" name="Slide Number Placeholder 4">
            <a:extLst>
              <a:ext uri="{FF2B5EF4-FFF2-40B4-BE49-F238E27FC236}">
                <a16:creationId xmlns:a16="http://schemas.microsoft.com/office/drawing/2014/main" id="{D3F89059-0797-420C-BD29-CAE85EEAD4BC}"/>
              </a:ext>
            </a:extLst>
          </p:cNvPr>
          <p:cNvSpPr txBox="1">
            <a:spLocks/>
          </p:cNvSpPr>
          <p:nvPr/>
        </p:nvSpPr>
        <p:spPr>
          <a:xfrm>
            <a:off x="0" y="0"/>
            <a:ext cx="0" cy="0"/>
          </a:xfrm>
          <a:prstGeom prst="rect">
            <a:avLst/>
          </a:prstGeom>
        </p:spPr>
        <p:txBody>
          <a:bodyPr vert="horz" lIns="91440" tIns="45720" rIns="91440" bIns="45720" rtlCol="0" anchor="ctr"/>
          <a:lstStyle>
            <a:defPPr>
              <a:defRPr lang="nb-NO"/>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B1ED14F-0CAE-4723-BA39-68F09A010649}" type="slidenum">
              <a:rPr lang="nb-NO" smtClean="0"/>
              <a:pPr/>
              <a:t>13</a:t>
            </a:fld>
            <a:endParaRPr lang="nb-NO" dirty="0"/>
          </a:p>
        </p:txBody>
      </p:sp>
      <p:sp>
        <p:nvSpPr>
          <p:cNvPr id="7" name="Title 1">
            <a:extLst>
              <a:ext uri="{FF2B5EF4-FFF2-40B4-BE49-F238E27FC236}">
                <a16:creationId xmlns:a16="http://schemas.microsoft.com/office/drawing/2014/main" id="{414AF621-6D6A-4979-8CA6-B006D6FDF8FC}"/>
              </a:ext>
            </a:extLst>
          </p:cNvPr>
          <p:cNvSpPr>
            <a:spLocks noGrp="1"/>
          </p:cNvSpPr>
          <p:nvPr>
            <p:ph type="title"/>
          </p:nvPr>
        </p:nvSpPr>
        <p:spPr>
          <a:xfrm>
            <a:off x="837949" y="346081"/>
            <a:ext cx="8640762" cy="900112"/>
          </a:xfrm>
        </p:spPr>
        <p:txBody>
          <a:bodyPr>
            <a:normAutofit/>
          </a:bodyPr>
          <a:lstStyle/>
          <a:p>
            <a:r>
              <a:rPr lang="nb-NO" altLang="nb-NO" dirty="0"/>
              <a:t>Arbeidsfordeling i røykdykkelag</a:t>
            </a:r>
            <a:endParaRPr lang="en-US" dirty="0"/>
          </a:p>
        </p:txBody>
      </p:sp>
      <p:sp>
        <p:nvSpPr>
          <p:cNvPr id="8" name="Content Placeholder 2">
            <a:extLst>
              <a:ext uri="{FF2B5EF4-FFF2-40B4-BE49-F238E27FC236}">
                <a16:creationId xmlns:a16="http://schemas.microsoft.com/office/drawing/2014/main" id="{837B0649-A214-427B-B16D-A843D0C4F822}"/>
              </a:ext>
            </a:extLst>
          </p:cNvPr>
          <p:cNvSpPr>
            <a:spLocks noGrp="1"/>
          </p:cNvSpPr>
          <p:nvPr>
            <p:ph idx="1"/>
          </p:nvPr>
        </p:nvSpPr>
        <p:spPr>
          <a:xfrm>
            <a:off x="837949" y="1613402"/>
            <a:ext cx="8640762" cy="4318000"/>
          </a:xfrm>
        </p:spPr>
        <p:txBody>
          <a:bodyPr>
            <a:normAutofit/>
          </a:bodyPr>
          <a:lstStyle/>
          <a:p>
            <a:pPr>
              <a:buFontTx/>
              <a:buNone/>
            </a:pPr>
            <a:r>
              <a:rPr lang="nb-NO" altLang="nb-NO" sz="2000" b="1" dirty="0"/>
              <a:t>S&amp;R-lag leder</a:t>
            </a:r>
          </a:p>
          <a:p>
            <a:r>
              <a:rPr lang="nb-NO" altLang="nb-NO" sz="2000" dirty="0"/>
              <a:t>Lede røykdykkerlagets innsats</a:t>
            </a:r>
          </a:p>
          <a:p>
            <a:r>
              <a:rPr lang="nb-NO" altLang="nb-NO" sz="2000" dirty="0"/>
              <a:t>Sikre røykdykkernes retrett</a:t>
            </a:r>
          </a:p>
          <a:p>
            <a:r>
              <a:rPr lang="nb-NO" altLang="nb-NO" sz="2000" dirty="0"/>
              <a:t>Unnsette røykdykkerne ved behov</a:t>
            </a:r>
          </a:p>
          <a:p>
            <a:r>
              <a:rPr lang="nb-NO" altLang="nb-NO" sz="2000" dirty="0"/>
              <a:t>Loggføring av innsatsen</a:t>
            </a:r>
          </a:p>
          <a:p>
            <a:r>
              <a:rPr lang="nb-NO" altLang="nb-NO" sz="2000" dirty="0"/>
              <a:t>Kontrollere innsatsforløpet, innsatstid og luftforbruk</a:t>
            </a:r>
          </a:p>
          <a:p>
            <a:r>
              <a:rPr lang="nb-NO" altLang="nb-NO" sz="2000" dirty="0"/>
              <a:t>Avgjøre når innsatsen skal avsluttes/avbrytes</a:t>
            </a:r>
          </a:p>
        </p:txBody>
      </p:sp>
    </p:spTree>
    <p:extLst>
      <p:ext uri="{BB962C8B-B14F-4D97-AF65-F5344CB8AC3E}">
        <p14:creationId xmlns:p14="http://schemas.microsoft.com/office/powerpoint/2010/main" val="1433869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4348" y="52884"/>
            <a:ext cx="10515600" cy="1325563"/>
          </a:xfrm>
        </p:spPr>
        <p:txBody>
          <a:bodyPr/>
          <a:lstStyle/>
          <a:p>
            <a:r>
              <a:rPr lang="nb-NO" altLang="nb-NO" dirty="0"/>
              <a:t>Arbeidsfordeling i røykdykkelag</a:t>
            </a:r>
            <a:endParaRPr lang="nb-NO" dirty="0"/>
          </a:p>
        </p:txBody>
      </p:sp>
      <p:sp>
        <p:nvSpPr>
          <p:cNvPr id="5" name="Slide Number Placeholder 4"/>
          <p:cNvSpPr>
            <a:spLocks noGrp="1"/>
          </p:cNvSpPr>
          <p:nvPr>
            <p:ph type="sldNum" sz="quarter" idx="4294967295"/>
          </p:nvPr>
        </p:nvSpPr>
        <p:spPr>
          <a:xfrm>
            <a:off x="1524000" y="6542088"/>
            <a:ext cx="357188" cy="196850"/>
          </a:xfrm>
          <a:prstGeom prst="rect">
            <a:avLst/>
          </a:prstGeom>
        </p:spPr>
        <p:txBody>
          <a:bodyPr/>
          <a:lstStyle/>
          <a:p>
            <a:fld id="{6B1ED14F-0CAE-4723-BA39-68F09A010649}" type="slidenum">
              <a:rPr lang="nb-NO" smtClean="0"/>
              <a:pPr/>
              <a:t>14</a:t>
            </a:fld>
            <a:endParaRPr lang="nb-NO"/>
          </a:p>
        </p:txBody>
      </p:sp>
      <p:sp>
        <p:nvSpPr>
          <p:cNvPr id="8" name="Content Placeholder 2">
            <a:extLst>
              <a:ext uri="{FF2B5EF4-FFF2-40B4-BE49-F238E27FC236}">
                <a16:creationId xmlns:a16="http://schemas.microsoft.com/office/drawing/2014/main" id="{9321514B-8939-4617-9F9A-127E2C765385}"/>
              </a:ext>
            </a:extLst>
          </p:cNvPr>
          <p:cNvSpPr>
            <a:spLocks noGrp="1"/>
          </p:cNvSpPr>
          <p:nvPr>
            <p:ph idx="1"/>
          </p:nvPr>
        </p:nvSpPr>
        <p:spPr>
          <a:xfrm>
            <a:off x="894348" y="1565275"/>
            <a:ext cx="8640762" cy="4318000"/>
          </a:xfrm>
        </p:spPr>
        <p:txBody>
          <a:bodyPr>
            <a:normAutofit/>
          </a:bodyPr>
          <a:lstStyle/>
          <a:p>
            <a:pPr>
              <a:buFontTx/>
              <a:buNone/>
            </a:pPr>
            <a:r>
              <a:rPr lang="nb-NO" altLang="nb-NO" sz="2000" b="1" dirty="0"/>
              <a:t>Røykdykker 1</a:t>
            </a:r>
          </a:p>
          <a:p>
            <a:r>
              <a:rPr lang="nb-NO" altLang="nb-NO" sz="2000" dirty="0"/>
              <a:t>Lede arbeidet i laget</a:t>
            </a:r>
          </a:p>
          <a:p>
            <a:r>
              <a:rPr lang="nb-NO" altLang="nb-NO" sz="2000" dirty="0"/>
              <a:t>Foreta nødvendige disposisjoner og bestemme fremdrift underveis</a:t>
            </a:r>
          </a:p>
          <a:p>
            <a:r>
              <a:rPr lang="nb-NO" altLang="nb-NO" sz="2000" dirty="0"/>
              <a:t>Avsøke innenfor avtalt område</a:t>
            </a:r>
          </a:p>
          <a:p>
            <a:r>
              <a:rPr lang="nb-NO" altLang="nb-NO" sz="2000" dirty="0"/>
              <a:t>Betjene strålerøret eller annet slokkemiddel (slokke/sikre) </a:t>
            </a:r>
          </a:p>
          <a:p>
            <a:pPr lvl="1"/>
            <a:r>
              <a:rPr lang="nb-NO" altLang="nb-NO" sz="2000" dirty="0"/>
              <a:t>Husk å teste slukkemiddel før innsats</a:t>
            </a:r>
          </a:p>
          <a:p>
            <a:r>
              <a:rPr lang="nb-NO" altLang="nb-NO" sz="2000" dirty="0"/>
              <a:t>Sikre med strålerøret ved redning og tilbaketrekning</a:t>
            </a:r>
          </a:p>
          <a:p>
            <a:r>
              <a:rPr lang="nb-NO" altLang="nb-NO" sz="2000" dirty="0"/>
              <a:t>Jevnlig kontrollere trykket i pressluftapparatet</a:t>
            </a:r>
          </a:p>
        </p:txBody>
      </p:sp>
    </p:spTree>
    <p:extLst>
      <p:ext uri="{BB962C8B-B14F-4D97-AF65-F5344CB8AC3E}">
        <p14:creationId xmlns:p14="http://schemas.microsoft.com/office/powerpoint/2010/main" val="2386060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9E11905-BA98-4171-B6A4-B2D9BFEE661B}"/>
              </a:ext>
            </a:extLst>
          </p:cNvPr>
          <p:cNvSpPr>
            <a:spLocks noGrp="1"/>
          </p:cNvSpPr>
          <p:nvPr>
            <p:ph type="title"/>
          </p:nvPr>
        </p:nvSpPr>
        <p:spPr>
          <a:xfrm>
            <a:off x="838200" y="365126"/>
            <a:ext cx="10515600" cy="767936"/>
          </a:xfrm>
        </p:spPr>
        <p:txBody>
          <a:bodyPr>
            <a:normAutofit/>
          </a:bodyPr>
          <a:lstStyle/>
          <a:p>
            <a:r>
              <a:rPr lang="nb-NO" altLang="nb-NO" dirty="0"/>
              <a:t>Arbeidsfordeling i røykdykkerlag</a:t>
            </a:r>
            <a:endParaRPr lang="nb-NO" dirty="0"/>
          </a:p>
        </p:txBody>
      </p:sp>
      <p:sp>
        <p:nvSpPr>
          <p:cNvPr id="3" name="Plassholder for innhold 2">
            <a:extLst>
              <a:ext uri="{FF2B5EF4-FFF2-40B4-BE49-F238E27FC236}">
                <a16:creationId xmlns:a16="http://schemas.microsoft.com/office/drawing/2014/main" id="{83749D38-EB36-40AE-BE8F-50537F54020C}"/>
              </a:ext>
            </a:extLst>
          </p:cNvPr>
          <p:cNvSpPr>
            <a:spLocks noGrp="1"/>
          </p:cNvSpPr>
          <p:nvPr>
            <p:ph sz="half" idx="1"/>
          </p:nvPr>
        </p:nvSpPr>
        <p:spPr>
          <a:xfrm>
            <a:off x="838200" y="1825625"/>
            <a:ext cx="10270958" cy="4351338"/>
          </a:xfrm>
        </p:spPr>
        <p:txBody>
          <a:bodyPr>
            <a:normAutofit/>
          </a:bodyPr>
          <a:lstStyle/>
          <a:p>
            <a:pPr>
              <a:buFontTx/>
              <a:buNone/>
            </a:pPr>
            <a:r>
              <a:rPr lang="nb-NO" altLang="nb-NO" sz="2400" b="1" dirty="0"/>
              <a:t>Røykdykker 2</a:t>
            </a:r>
          </a:p>
          <a:p>
            <a:r>
              <a:rPr lang="nb-NO" altLang="nb-NO" sz="2000" dirty="0"/>
              <a:t>Hold kontakt med røykdykker 1 under innsats</a:t>
            </a:r>
          </a:p>
          <a:p>
            <a:r>
              <a:rPr lang="nb-NO" altLang="nb-NO" sz="2000" dirty="0"/>
              <a:t>Ansvarlig for bruk av radiosamband</a:t>
            </a:r>
          </a:p>
          <a:p>
            <a:r>
              <a:rPr lang="nb-NO" altLang="nb-NO" sz="2000" dirty="0"/>
              <a:t>Åpne dører på kontrollert måte</a:t>
            </a:r>
          </a:p>
          <a:p>
            <a:r>
              <a:rPr lang="nb-NO" altLang="nb-NO" sz="2000" dirty="0"/>
              <a:t>Avsøke innenfor avtalt område</a:t>
            </a:r>
          </a:p>
          <a:p>
            <a:r>
              <a:rPr lang="nb-NO" altLang="nb-NO" sz="2000" dirty="0"/>
              <a:t>Ansvar for at nødstedte personer bringes ut til sikkert område</a:t>
            </a:r>
          </a:p>
          <a:p>
            <a:r>
              <a:rPr lang="nb-NO" altLang="nb-NO" sz="2000" dirty="0"/>
              <a:t>Sørge for at røykdykker 1 har nok slange</a:t>
            </a:r>
          </a:p>
          <a:p>
            <a:r>
              <a:rPr lang="nb-NO" altLang="nb-NO" sz="2000" dirty="0"/>
              <a:t>Bringe med nødvendig utstyr; slagspett, redningstau, nøkler, øks, frigjøringsutstyr m.m.</a:t>
            </a:r>
          </a:p>
          <a:p>
            <a:r>
              <a:rPr lang="nb-NO" altLang="nb-NO" sz="2000" dirty="0"/>
              <a:t>Være forbindelse bakover når radiosamband ikke brukes</a:t>
            </a:r>
          </a:p>
          <a:p>
            <a:r>
              <a:rPr lang="nb-NO" altLang="nb-NO" sz="2000" dirty="0"/>
              <a:t>Jevnlig kontrollere trykket i pressluftapparatet</a:t>
            </a:r>
          </a:p>
          <a:p>
            <a:endParaRPr lang="nb-NO" sz="2000" dirty="0"/>
          </a:p>
        </p:txBody>
      </p:sp>
    </p:spTree>
    <p:extLst>
      <p:ext uri="{BB962C8B-B14F-4D97-AF65-F5344CB8AC3E}">
        <p14:creationId xmlns:p14="http://schemas.microsoft.com/office/powerpoint/2010/main" val="3740953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4188" y="312409"/>
            <a:ext cx="10291011" cy="900112"/>
          </a:xfrm>
        </p:spPr>
        <p:txBody>
          <a:bodyPr>
            <a:noAutofit/>
          </a:bodyPr>
          <a:lstStyle/>
          <a:p>
            <a:r>
              <a:rPr lang="nb-NO" sz="4000" dirty="0"/>
              <a:t>Faktorer som innvirker negativt på røykdykker under innsats</a:t>
            </a:r>
            <a:endParaRPr lang="en-US" sz="4000" dirty="0"/>
          </a:p>
        </p:txBody>
      </p:sp>
      <p:sp>
        <p:nvSpPr>
          <p:cNvPr id="5" name="Plassholder for innhold 4">
            <a:extLst>
              <a:ext uri="{FF2B5EF4-FFF2-40B4-BE49-F238E27FC236}">
                <a16:creationId xmlns:a16="http://schemas.microsoft.com/office/drawing/2014/main" id="{3E779AE9-79A0-4D00-9FB4-9250DE11ECB5}"/>
              </a:ext>
            </a:extLst>
          </p:cNvPr>
          <p:cNvSpPr>
            <a:spLocks noGrp="1"/>
          </p:cNvSpPr>
          <p:nvPr>
            <p:ph idx="1"/>
          </p:nvPr>
        </p:nvSpPr>
        <p:spPr/>
        <p:txBody>
          <a:bodyPr>
            <a:normAutofit/>
          </a:bodyPr>
          <a:lstStyle/>
          <a:p>
            <a:r>
              <a:rPr lang="nb-NO" sz="2000" dirty="0"/>
              <a:t>Varmebelastning</a:t>
            </a:r>
          </a:p>
          <a:p>
            <a:pPr marL="503237" lvl="1" indent="0">
              <a:buNone/>
            </a:pPr>
            <a:r>
              <a:rPr lang="nb-NO" sz="2000" dirty="0"/>
              <a:t>Før å motvirke den økende kroppstemperaturen i varmt miljø vil mer blod sendes ut til huden og dette belaster hjertet. Sammen med tretthet og utmattelse vil arbeidskapasiteten raskt bli redusert. </a:t>
            </a:r>
          </a:p>
          <a:p>
            <a:pPr marL="503237" lvl="1" indent="0">
              <a:buNone/>
            </a:pPr>
            <a:r>
              <a:rPr lang="nb-NO" sz="2000" dirty="0"/>
              <a:t>Symptomer kan være tretthet, svimmelhet, hodeverk eller kvalme osv. </a:t>
            </a:r>
          </a:p>
          <a:p>
            <a:r>
              <a:rPr lang="nb-NO" sz="2000" dirty="0"/>
              <a:t>Utmattelse</a:t>
            </a:r>
          </a:p>
          <a:p>
            <a:pPr marL="503237" lvl="1" indent="0">
              <a:buNone/>
            </a:pPr>
            <a:r>
              <a:rPr lang="nb-NO" sz="2000" dirty="0"/>
              <a:t>Krevende innsats i et varmt miljø i 30-40 min vil nedsette arbeidsytelsen </a:t>
            </a:r>
            <a:r>
              <a:rPr lang="nb-NO" sz="2000" dirty="0" err="1"/>
              <a:t>pga</a:t>
            </a:r>
            <a:r>
              <a:rPr lang="nb-NO" sz="2000" dirty="0"/>
              <a:t> varmebelastning, væskemangel og tretthet. Dette kan føre til at man velger lette løsninger og opptrer uforsiktig.</a:t>
            </a:r>
          </a:p>
          <a:p>
            <a:pPr marL="503237" lvl="1" indent="0">
              <a:buNone/>
            </a:pPr>
            <a:r>
              <a:rPr lang="nb-NO" sz="2000" dirty="0"/>
              <a:t>Symptomer kan være at røykdykker ikke orker å gå ned i lav arbeidsstilling eller søker ned mot gulvet for å «hvile».</a:t>
            </a:r>
          </a:p>
        </p:txBody>
      </p:sp>
    </p:spTree>
    <p:extLst>
      <p:ext uri="{BB962C8B-B14F-4D97-AF65-F5344CB8AC3E}">
        <p14:creationId xmlns:p14="http://schemas.microsoft.com/office/powerpoint/2010/main" val="2109923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4000" dirty="0"/>
              <a:t>Faktorer som innvirker negativt på røykdykker under innsats forts.</a:t>
            </a:r>
          </a:p>
        </p:txBody>
      </p:sp>
      <p:sp>
        <p:nvSpPr>
          <p:cNvPr id="3" name="Plassholder for innhold 2"/>
          <p:cNvSpPr>
            <a:spLocks noGrp="1"/>
          </p:cNvSpPr>
          <p:nvPr>
            <p:ph idx="1"/>
          </p:nvPr>
        </p:nvSpPr>
        <p:spPr/>
        <p:txBody>
          <a:bodyPr>
            <a:normAutofit/>
          </a:bodyPr>
          <a:lstStyle/>
          <a:p>
            <a:r>
              <a:rPr lang="nb-NO" sz="2000" dirty="0"/>
              <a:t>Varmekollaps</a:t>
            </a:r>
          </a:p>
          <a:p>
            <a:pPr marL="457200" lvl="1" indent="0">
              <a:buNone/>
            </a:pPr>
            <a:r>
              <a:rPr lang="nb-NO" sz="2000" dirty="0"/>
              <a:t>Væsketap er alltid et problem ved røykdykkerinnsats. En reduksjon i kroppsvekten på 2 % </a:t>
            </a:r>
            <a:r>
              <a:rPr lang="nb-NO" sz="2000" dirty="0" err="1"/>
              <a:t>pga</a:t>
            </a:r>
            <a:r>
              <a:rPr lang="nb-NO" sz="2000" dirty="0"/>
              <a:t> væsketap, vil redusere arbeidsytelsen hos en røykdykker med 25 %.</a:t>
            </a:r>
          </a:p>
          <a:p>
            <a:pPr marL="457200" lvl="1" indent="0">
              <a:buNone/>
            </a:pPr>
            <a:r>
              <a:rPr lang="nb-NO" sz="2000" dirty="0"/>
              <a:t>Ved langvarig innsats i varme kan væsketapet bli større enn 2 % og kroppen kan få problemer med å holde blodtrykket oppe - sirkulasjonssvikt.</a:t>
            </a:r>
          </a:p>
          <a:p>
            <a:pPr marL="457200" lvl="1" indent="0">
              <a:buNone/>
            </a:pPr>
            <a:r>
              <a:rPr lang="nb-NO" sz="2000" dirty="0"/>
              <a:t>→ Drikke vann</a:t>
            </a:r>
          </a:p>
          <a:p>
            <a:pPr marL="0" indent="-46037">
              <a:buNone/>
            </a:pPr>
            <a:endParaRPr lang="nb-NO" sz="2000" dirty="0"/>
          </a:p>
          <a:p>
            <a:pPr marL="0" indent="-46037">
              <a:buNone/>
            </a:pPr>
            <a:r>
              <a:rPr lang="nb-NO" sz="2000" dirty="0"/>
              <a:t>Fysisk form, dagsform, sykdom </a:t>
            </a:r>
            <a:r>
              <a:rPr lang="nb-NO" sz="2000" dirty="0" err="1"/>
              <a:t>etc</a:t>
            </a:r>
            <a:r>
              <a:rPr lang="nb-NO" sz="2000" dirty="0"/>
              <a:t> vil påvirke hvordan kroppen reagerer på disse faktorene. </a:t>
            </a:r>
          </a:p>
        </p:txBody>
      </p:sp>
    </p:spTree>
    <p:extLst>
      <p:ext uri="{BB962C8B-B14F-4D97-AF65-F5344CB8AC3E}">
        <p14:creationId xmlns:p14="http://schemas.microsoft.com/office/powerpoint/2010/main" val="2129896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6327" y="1399172"/>
            <a:ext cx="5200650" cy="4476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a:bodyPr>
          <a:lstStyle/>
          <a:p>
            <a:r>
              <a:rPr lang="nb-NO" sz="4000" dirty="0"/>
              <a:t>Varmesøkende kamera</a:t>
            </a:r>
            <a:endParaRPr lang="en-US" sz="4000" dirty="0"/>
          </a:p>
        </p:txBody>
      </p:sp>
      <p:sp>
        <p:nvSpPr>
          <p:cNvPr id="3" name="Content Placeholder 2"/>
          <p:cNvSpPr>
            <a:spLocks noGrp="1"/>
          </p:cNvSpPr>
          <p:nvPr>
            <p:ph idx="1"/>
          </p:nvPr>
        </p:nvSpPr>
        <p:spPr/>
        <p:txBody>
          <a:bodyPr>
            <a:normAutofit/>
          </a:bodyPr>
          <a:lstStyle/>
          <a:p>
            <a:pPr marL="0" indent="0">
              <a:buNone/>
            </a:pPr>
            <a:r>
              <a:rPr lang="nb-NO" sz="2000" dirty="0"/>
              <a:t>Gjennomgang og trening i bruk av   </a:t>
            </a:r>
          </a:p>
          <a:p>
            <a:pPr marL="0" indent="0">
              <a:buNone/>
            </a:pPr>
            <a:r>
              <a:rPr lang="nb-NO" sz="2000" dirty="0"/>
              <a:t>kamera dersom det finnes om bord. </a:t>
            </a:r>
            <a:endParaRPr lang="en-US" sz="2000" dirty="0"/>
          </a:p>
        </p:txBody>
      </p:sp>
    </p:spTree>
    <p:extLst>
      <p:ext uri="{BB962C8B-B14F-4D97-AF65-F5344CB8AC3E}">
        <p14:creationId xmlns:p14="http://schemas.microsoft.com/office/powerpoint/2010/main" val="3582367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05230CC-467E-426D-9009-AAE20B9193DC}"/>
              </a:ext>
            </a:extLst>
          </p:cNvPr>
          <p:cNvSpPr>
            <a:spLocks noGrp="1"/>
          </p:cNvSpPr>
          <p:nvPr>
            <p:ph type="title"/>
          </p:nvPr>
        </p:nvSpPr>
        <p:spPr/>
        <p:txBody>
          <a:bodyPr/>
          <a:lstStyle/>
          <a:p>
            <a:r>
              <a:rPr lang="nb-NO" dirty="0"/>
              <a:t>EVALUERING</a:t>
            </a:r>
          </a:p>
        </p:txBody>
      </p:sp>
      <p:sp>
        <p:nvSpPr>
          <p:cNvPr id="3" name="Plassholder for innhold 2">
            <a:extLst>
              <a:ext uri="{FF2B5EF4-FFF2-40B4-BE49-F238E27FC236}">
                <a16:creationId xmlns:a16="http://schemas.microsoft.com/office/drawing/2014/main" id="{07543850-F1C3-49ED-8B9D-6B5E48CD26A7}"/>
              </a:ext>
            </a:extLst>
          </p:cNvPr>
          <p:cNvSpPr>
            <a:spLocks noGrp="1"/>
          </p:cNvSpPr>
          <p:nvPr>
            <p:ph idx="1"/>
          </p:nvPr>
        </p:nvSpPr>
        <p:spPr>
          <a:xfrm>
            <a:off x="838200" y="1620078"/>
            <a:ext cx="10515600" cy="4556885"/>
          </a:xfrm>
        </p:spPr>
        <p:txBody>
          <a:bodyPr>
            <a:normAutofit/>
          </a:bodyPr>
          <a:lstStyle/>
          <a:p>
            <a:pPr marL="0" indent="0">
              <a:buNone/>
            </a:pPr>
            <a:r>
              <a:rPr lang="nb-NO" sz="2000" dirty="0"/>
              <a:t>Kort </a:t>
            </a:r>
            <a:r>
              <a:rPr lang="nb-NO" sz="2000"/>
              <a:t>oppsummering </a:t>
            </a:r>
          </a:p>
          <a:p>
            <a:pPr marL="0" indent="0">
              <a:buNone/>
            </a:pPr>
            <a:r>
              <a:rPr lang="nb-NO" sz="2000"/>
              <a:t>Evaluering </a:t>
            </a:r>
            <a:r>
              <a:rPr lang="nb-NO" sz="2000" dirty="0"/>
              <a:t>av tidsforbruk.</a:t>
            </a:r>
          </a:p>
        </p:txBody>
      </p:sp>
    </p:spTree>
    <p:extLst>
      <p:ext uri="{BB962C8B-B14F-4D97-AF65-F5344CB8AC3E}">
        <p14:creationId xmlns:p14="http://schemas.microsoft.com/office/powerpoint/2010/main" val="3847452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3"/>
          <p:cNvSpPr>
            <a:spLocks noGrp="1"/>
          </p:cNvSpPr>
          <p:nvPr>
            <p:ph type="title"/>
          </p:nvPr>
        </p:nvSpPr>
        <p:spPr>
          <a:xfrm>
            <a:off x="838200" y="365126"/>
            <a:ext cx="10515600" cy="832620"/>
          </a:xfrm>
        </p:spPr>
        <p:txBody>
          <a:bodyPr>
            <a:normAutofit/>
          </a:bodyPr>
          <a:lstStyle/>
          <a:p>
            <a:r>
              <a:rPr lang="nb-NO" sz="4000" dirty="0"/>
              <a:t>Forberedelse for trener (S&amp;R-leder)</a:t>
            </a:r>
          </a:p>
        </p:txBody>
      </p:sp>
      <p:sp>
        <p:nvSpPr>
          <p:cNvPr id="7172" name="Content Placeholder 4"/>
          <p:cNvSpPr>
            <a:spLocks noGrp="1"/>
          </p:cNvSpPr>
          <p:nvPr>
            <p:ph idx="1"/>
          </p:nvPr>
        </p:nvSpPr>
        <p:spPr>
          <a:xfrm>
            <a:off x="838200" y="1342255"/>
            <a:ext cx="9578975" cy="4318000"/>
          </a:xfrm>
        </p:spPr>
        <p:txBody>
          <a:bodyPr>
            <a:noAutofit/>
          </a:bodyPr>
          <a:lstStyle/>
          <a:p>
            <a:pPr marL="342900" indent="-342900">
              <a:buFont typeface="+mj-lt"/>
              <a:buAutoNum type="arabicPeriod"/>
            </a:pPr>
            <a:r>
              <a:rPr lang="nb-NO" sz="1800" dirty="0"/>
              <a:t>Treningen starter med en praktisk øvelse og gjennomgang av teori i etterkant</a:t>
            </a:r>
          </a:p>
          <a:p>
            <a:pPr marL="342900" indent="-342900">
              <a:buFont typeface="+mj-lt"/>
              <a:buAutoNum type="arabicPeriod"/>
            </a:pPr>
            <a:r>
              <a:rPr lang="nb-NO" sz="1800" dirty="0"/>
              <a:t>Forberede søksøvelse</a:t>
            </a:r>
          </a:p>
          <a:p>
            <a:pPr marL="342900" indent="-342900">
              <a:buFont typeface="+mj-lt"/>
              <a:buAutoNum type="arabicPeriod"/>
            </a:pPr>
            <a:r>
              <a:rPr lang="nb-NO" sz="1800" dirty="0"/>
              <a:t>Skriv ut «Notes </a:t>
            </a:r>
            <a:r>
              <a:rPr lang="nb-NO" sz="1800" dirty="0" err="1"/>
              <a:t>pages</a:t>
            </a:r>
            <a:r>
              <a:rPr lang="nb-NO" sz="1800" dirty="0"/>
              <a:t>» for å se hjelpetekst</a:t>
            </a:r>
          </a:p>
          <a:p>
            <a:pPr marL="342900" indent="-342900">
              <a:buFont typeface="+mj-lt"/>
              <a:buAutoNum type="arabicPeriod"/>
            </a:pPr>
            <a:r>
              <a:rPr lang="nb-NO" sz="1800" dirty="0"/>
              <a:t>Gjennomgang av tidligere evalueringer</a:t>
            </a:r>
          </a:p>
          <a:p>
            <a:pPr marL="0" indent="0">
              <a:buNone/>
            </a:pPr>
            <a:endParaRPr lang="nb-NO" sz="1800" dirty="0"/>
          </a:p>
          <a:p>
            <a:pPr marL="0" indent="0">
              <a:buNone/>
            </a:pPr>
            <a:r>
              <a:rPr lang="nb-NO" sz="1800" b="1" dirty="0"/>
              <a:t>Hensikt med treningen:</a:t>
            </a:r>
          </a:p>
          <a:p>
            <a:pPr marL="0" indent="0">
              <a:buNone/>
            </a:pPr>
            <a:r>
              <a:rPr lang="nb-NO" sz="1800" dirty="0"/>
              <a:t>Hensikten med modulen er å trene søk- og redningslaget i bruk av røykdykkerutstyr og søk etter savnet personell. Det anbefales å gjennomføre den praktiske treningen i forkant av teorien for å gi mulighet til å evaluere sammenhengen mellom praksis og teori.</a:t>
            </a:r>
          </a:p>
          <a:p>
            <a:pPr marL="0" indent="0">
              <a:buNone/>
            </a:pPr>
            <a:endParaRPr lang="nb-NO" sz="1800" dirty="0"/>
          </a:p>
          <a:p>
            <a:pPr marL="0" indent="0">
              <a:buNone/>
            </a:pPr>
            <a:r>
              <a:rPr lang="nb-NO" sz="1800" dirty="0"/>
              <a:t>Anbefalt tidsforbruk </a:t>
            </a:r>
            <a:r>
              <a:rPr lang="nb-NO" sz="1800" dirty="0" err="1"/>
              <a:t>ca</a:t>
            </a:r>
            <a:r>
              <a:rPr lang="nb-NO" sz="1800" dirty="0"/>
              <a:t> 2 timer</a:t>
            </a:r>
          </a:p>
        </p:txBody>
      </p:sp>
    </p:spTree>
    <p:extLst>
      <p:ext uri="{BB962C8B-B14F-4D97-AF65-F5344CB8AC3E}">
        <p14:creationId xmlns:p14="http://schemas.microsoft.com/office/powerpoint/2010/main" val="349180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6AC4DB5-86A9-43F3-8149-CAC7A89FF266}"/>
              </a:ext>
            </a:extLst>
          </p:cNvPr>
          <p:cNvSpPr>
            <a:spLocks noGrp="1"/>
          </p:cNvSpPr>
          <p:nvPr>
            <p:ph type="title"/>
          </p:nvPr>
        </p:nvSpPr>
        <p:spPr>
          <a:xfrm>
            <a:off x="838200" y="365126"/>
            <a:ext cx="10515600" cy="559214"/>
          </a:xfrm>
        </p:spPr>
        <p:txBody>
          <a:bodyPr>
            <a:normAutofit fontScale="90000"/>
          </a:bodyPr>
          <a:lstStyle/>
          <a:p>
            <a:r>
              <a:rPr lang="nb-NO" dirty="0">
                <a:solidFill>
                  <a:srgbClr val="333333"/>
                </a:solidFill>
              </a:rPr>
              <a:t>INNHOLD</a:t>
            </a:r>
            <a:endParaRPr lang="nb-NO" dirty="0"/>
          </a:p>
        </p:txBody>
      </p:sp>
      <p:sp>
        <p:nvSpPr>
          <p:cNvPr id="3" name="Plassholder for innhold 2">
            <a:extLst>
              <a:ext uri="{FF2B5EF4-FFF2-40B4-BE49-F238E27FC236}">
                <a16:creationId xmlns:a16="http://schemas.microsoft.com/office/drawing/2014/main" id="{80D6FDC3-DC74-4EA6-8CD9-9199BDE87A00}"/>
              </a:ext>
            </a:extLst>
          </p:cNvPr>
          <p:cNvSpPr>
            <a:spLocks noGrp="1"/>
          </p:cNvSpPr>
          <p:nvPr>
            <p:ph idx="1"/>
          </p:nvPr>
        </p:nvSpPr>
        <p:spPr>
          <a:xfrm>
            <a:off x="838200" y="1411705"/>
            <a:ext cx="10515600" cy="4765258"/>
          </a:xfrm>
        </p:spPr>
        <p:txBody>
          <a:bodyPr>
            <a:noAutofit/>
          </a:bodyPr>
          <a:lstStyle/>
          <a:p>
            <a:r>
              <a:rPr lang="nb-NO" altLang="nb-NO" sz="1800" dirty="0">
                <a:cs typeface="Times New Roman" pitchFamily="18" charset="0"/>
              </a:rPr>
              <a:t>Påkledning og klargjøring av brannbekledning og pressluftapparat</a:t>
            </a:r>
          </a:p>
          <a:p>
            <a:r>
              <a:rPr lang="nb-NO" altLang="nb-NO" sz="1800" dirty="0">
                <a:cs typeface="Times New Roman" pitchFamily="18" charset="0"/>
              </a:rPr>
              <a:t>Lagvis kunne gjennomsøke relevante områder på installasjonen</a:t>
            </a:r>
          </a:p>
          <a:p>
            <a:r>
              <a:rPr lang="nb-NO" altLang="nb-NO" sz="1800" dirty="0">
                <a:cs typeface="Times New Roman" pitchFamily="18" charset="0"/>
              </a:rPr>
              <a:t>Øve ulike søketeknikker</a:t>
            </a:r>
          </a:p>
          <a:p>
            <a:r>
              <a:rPr lang="nb-NO" altLang="nb-NO" sz="1800" dirty="0">
                <a:cs typeface="Times New Roman" pitchFamily="18" charset="0"/>
              </a:rPr>
              <a:t>Øve kommunikasjon under søk</a:t>
            </a:r>
          </a:p>
          <a:p>
            <a:r>
              <a:rPr lang="nb-NO" altLang="nb-NO" sz="1800" dirty="0">
                <a:cs typeface="Times New Roman" pitchFamily="18" charset="0"/>
              </a:rPr>
              <a:t>Kjenne til fysiologiske betingelser ved røykdykking</a:t>
            </a:r>
          </a:p>
          <a:p>
            <a:r>
              <a:rPr lang="nb-NO" altLang="nb-NO" sz="1800" dirty="0">
                <a:cs typeface="Times New Roman" pitchFamily="18" charset="0"/>
              </a:rPr>
              <a:t>Trene bruk av varmesøkende kamera der dette er aktuelt</a:t>
            </a:r>
          </a:p>
          <a:p>
            <a:r>
              <a:rPr lang="nb-NO" altLang="nb-NO" sz="1800" dirty="0">
                <a:cs typeface="Times New Roman" pitchFamily="18" charset="0"/>
              </a:rPr>
              <a:t>Gjennomgang av teori</a:t>
            </a:r>
          </a:p>
          <a:p>
            <a:endParaRPr lang="nb-NO" sz="1800" dirty="0"/>
          </a:p>
        </p:txBody>
      </p:sp>
    </p:spTree>
    <p:extLst>
      <p:ext uri="{BB962C8B-B14F-4D97-AF65-F5344CB8AC3E}">
        <p14:creationId xmlns:p14="http://schemas.microsoft.com/office/powerpoint/2010/main" val="2463692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01149"/>
          </a:xfrm>
        </p:spPr>
        <p:txBody>
          <a:bodyPr>
            <a:normAutofit fontScale="90000"/>
          </a:bodyPr>
          <a:lstStyle/>
          <a:p>
            <a:r>
              <a:rPr lang="nb-NO" dirty="0"/>
              <a:t>Praktisk trening – </a:t>
            </a:r>
            <a:r>
              <a:rPr lang="nb-NO" dirty="0" err="1"/>
              <a:t>ca</a:t>
            </a:r>
            <a:r>
              <a:rPr lang="nb-NO" dirty="0"/>
              <a:t> 1 time</a:t>
            </a:r>
            <a:endParaRPr lang="en-US" dirty="0"/>
          </a:p>
        </p:txBody>
      </p:sp>
      <p:sp>
        <p:nvSpPr>
          <p:cNvPr id="3" name="Plassholder for innhold 2">
            <a:extLst>
              <a:ext uri="{FF2B5EF4-FFF2-40B4-BE49-F238E27FC236}">
                <a16:creationId xmlns:a16="http://schemas.microsoft.com/office/drawing/2014/main" id="{555B6534-74B0-4A9E-82C7-5EFF3CB3848E}"/>
              </a:ext>
            </a:extLst>
          </p:cNvPr>
          <p:cNvSpPr>
            <a:spLocks noGrp="1"/>
          </p:cNvSpPr>
          <p:nvPr>
            <p:ph idx="1"/>
          </p:nvPr>
        </p:nvSpPr>
        <p:spPr>
          <a:xfrm>
            <a:off x="838200" y="1628274"/>
            <a:ext cx="10515600" cy="4548689"/>
          </a:xfrm>
        </p:spPr>
        <p:txBody>
          <a:bodyPr>
            <a:normAutofit/>
          </a:bodyPr>
          <a:lstStyle/>
          <a:p>
            <a:pPr marL="0" indent="0">
              <a:buNone/>
            </a:pPr>
            <a:r>
              <a:rPr lang="nb-NO" sz="1800" b="1" dirty="0"/>
              <a:t>Case:</a:t>
            </a:r>
          </a:p>
          <a:p>
            <a:pPr lvl="1"/>
            <a:r>
              <a:rPr lang="nb-NO" sz="1800" dirty="0"/>
              <a:t>Savnet person i egnet rom</a:t>
            </a:r>
          </a:p>
          <a:p>
            <a:pPr lvl="1"/>
            <a:r>
              <a:rPr lang="nb-NO" sz="1800" dirty="0"/>
              <a:t>Øvelsesrøyk / mørke / blende røykdykkermasker</a:t>
            </a:r>
          </a:p>
          <a:p>
            <a:pPr marL="0" indent="-46037">
              <a:buNone/>
            </a:pPr>
            <a:r>
              <a:rPr lang="nb-NO" sz="1800" b="1" dirty="0"/>
              <a:t>Treningsmoment:</a:t>
            </a:r>
          </a:p>
          <a:p>
            <a:r>
              <a:rPr lang="nb-NO" sz="1800" dirty="0"/>
              <a:t>Påkledning av brannbekledning og røykdykkerutstyr med </a:t>
            </a:r>
            <a:r>
              <a:rPr lang="nb-NO" sz="1800" dirty="0" err="1"/>
              <a:t>kameratkontroll</a:t>
            </a:r>
            <a:r>
              <a:rPr lang="nb-NO" sz="1800" dirty="0"/>
              <a:t> (tidskrav er tatt ut – fokus på korrekt og effektiv påkledning)</a:t>
            </a:r>
          </a:p>
          <a:p>
            <a:r>
              <a:rPr lang="nb-NO" sz="1800" dirty="0"/>
              <a:t>Informasjon og planlegging</a:t>
            </a:r>
          </a:p>
          <a:p>
            <a:r>
              <a:rPr lang="nb-NO" sz="1800" dirty="0"/>
              <a:t>Kommunikasjon før og under innsats</a:t>
            </a:r>
          </a:p>
          <a:p>
            <a:r>
              <a:rPr lang="nb-NO" sz="1800" dirty="0" err="1"/>
              <a:t>Søksteknikk</a:t>
            </a:r>
            <a:r>
              <a:rPr lang="nb-NO" sz="1800" dirty="0"/>
              <a:t> med og uten varmesøkende kamera</a:t>
            </a:r>
          </a:p>
          <a:p>
            <a:r>
              <a:rPr lang="nb-NO" sz="1800" dirty="0"/>
              <a:t>Bruk av kameratmaske på markør</a:t>
            </a:r>
          </a:p>
          <a:p>
            <a:r>
              <a:rPr lang="nb-NO" sz="1800" dirty="0"/>
              <a:t>Røykdykkerledelse</a:t>
            </a:r>
          </a:p>
        </p:txBody>
      </p:sp>
    </p:spTree>
    <p:extLst>
      <p:ext uri="{BB962C8B-B14F-4D97-AF65-F5344CB8AC3E}">
        <p14:creationId xmlns:p14="http://schemas.microsoft.com/office/powerpoint/2010/main" val="3948827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990" y="369135"/>
            <a:ext cx="9578975" cy="681470"/>
          </a:xfrm>
        </p:spPr>
        <p:txBody>
          <a:bodyPr>
            <a:normAutofit fontScale="90000"/>
          </a:bodyPr>
          <a:lstStyle/>
          <a:p>
            <a:r>
              <a:rPr lang="nb-NO" dirty="0"/>
              <a:t>Utfør påkledning og </a:t>
            </a:r>
            <a:r>
              <a:rPr lang="nb-NO" dirty="0" err="1"/>
              <a:t>kameratkontroll</a:t>
            </a:r>
            <a:r>
              <a:rPr lang="nb-NO" dirty="0"/>
              <a:t> av røykdykker</a:t>
            </a:r>
            <a:endParaRPr lang="en-US" dirty="0"/>
          </a:p>
        </p:txBody>
      </p:sp>
      <p:sp>
        <p:nvSpPr>
          <p:cNvPr id="5" name="Slide Number Placeholder 4"/>
          <p:cNvSpPr>
            <a:spLocks noGrp="1"/>
          </p:cNvSpPr>
          <p:nvPr>
            <p:ph type="sldNum" sz="quarter" idx="11"/>
          </p:nvPr>
        </p:nvSpPr>
        <p:spPr/>
        <p:txBody>
          <a:bodyPr/>
          <a:lstStyle/>
          <a:p>
            <a:fld id="{6B1ED14F-0CAE-4723-BA39-68F09A010649}" type="slidenum">
              <a:rPr lang="nb-NO" smtClean="0"/>
              <a:pPr/>
              <a:t>5</a:t>
            </a:fld>
            <a:endParaRPr lang="nb-NO"/>
          </a:p>
        </p:txBody>
      </p:sp>
      <p:sp>
        <p:nvSpPr>
          <p:cNvPr id="7" name="Plassholder for innhold 2">
            <a:extLst>
              <a:ext uri="{FF2B5EF4-FFF2-40B4-BE49-F238E27FC236}">
                <a16:creationId xmlns:a16="http://schemas.microsoft.com/office/drawing/2014/main" id="{5E08639A-B7C6-44B1-967F-B1110078F11D}"/>
              </a:ext>
            </a:extLst>
          </p:cNvPr>
          <p:cNvSpPr>
            <a:spLocks noGrp="1"/>
          </p:cNvSpPr>
          <p:nvPr>
            <p:ph idx="1"/>
          </p:nvPr>
        </p:nvSpPr>
        <p:spPr>
          <a:xfrm>
            <a:off x="757990" y="1554743"/>
            <a:ext cx="8640762" cy="4801607"/>
          </a:xfrm>
        </p:spPr>
        <p:txBody>
          <a:bodyPr>
            <a:normAutofit/>
          </a:bodyPr>
          <a:lstStyle/>
          <a:p>
            <a:pPr>
              <a:buFontTx/>
              <a:buNone/>
            </a:pPr>
            <a:r>
              <a:rPr lang="nb-NO" altLang="nb-NO" sz="1800" dirty="0"/>
              <a:t>Brannbekledning:</a:t>
            </a:r>
          </a:p>
          <a:p>
            <a:pPr lvl="1"/>
            <a:r>
              <a:rPr lang="nb-NO" altLang="nb-NO" sz="1800" dirty="0"/>
              <a:t>Sjekk at halsbeskyttelsen og glidelås er godt lukket i hals/bryst, sjekk overgangen mellom jakke og bukse og at bekledningen ellers ikke har synlige skader som rifter eller hull. </a:t>
            </a:r>
          </a:p>
          <a:p>
            <a:pPr marL="0" indent="0">
              <a:buNone/>
            </a:pPr>
            <a:r>
              <a:rPr lang="nb-NO" altLang="nb-NO" sz="1800" dirty="0"/>
              <a:t>Hansker:</a:t>
            </a:r>
          </a:p>
          <a:p>
            <a:pPr lvl="1"/>
            <a:r>
              <a:rPr lang="nb-NO" altLang="nb-NO" sz="1800" dirty="0"/>
              <a:t>Sjekk at det ikke er synlig bar hud i skillet mellom jakke/hanske og at hanskene ikke har synlige rifter eller hull. </a:t>
            </a:r>
          </a:p>
          <a:p>
            <a:pPr>
              <a:buFontTx/>
              <a:buNone/>
            </a:pPr>
            <a:r>
              <a:rPr lang="nb-NO" altLang="nb-NO" sz="1800" dirty="0"/>
              <a:t>Hjelm:</a:t>
            </a:r>
          </a:p>
          <a:p>
            <a:pPr lvl="1"/>
            <a:r>
              <a:rPr lang="nb-NO" altLang="nb-NO" sz="1800" dirty="0"/>
              <a:t>Sjekk visir og klipsfeste (ved bruk av klipsmaske) og at nakkebeskyttelsen bak på hjelmen ligger over brannjakken.</a:t>
            </a:r>
          </a:p>
          <a:p>
            <a:pPr>
              <a:buFontTx/>
              <a:buNone/>
            </a:pPr>
            <a:r>
              <a:rPr lang="nb-NO" altLang="nb-NO" sz="1800" dirty="0"/>
              <a:t>Hette:</a:t>
            </a:r>
          </a:p>
          <a:p>
            <a:pPr lvl="1"/>
            <a:r>
              <a:rPr lang="nb-NO" altLang="nb-NO" sz="1800" dirty="0"/>
              <a:t>Denne skal slutte tett </a:t>
            </a:r>
            <a:r>
              <a:rPr lang="nb-NO" altLang="nb-NO" sz="1800" u="sng" dirty="0"/>
              <a:t>utenpå</a:t>
            </a:r>
            <a:r>
              <a:rPr lang="nb-NO" altLang="nb-NO" sz="1800" dirty="0"/>
              <a:t> og godt rundt masken. Det må ikke være synlig bar hud i skillet mellom maske/ansikt. Nederste del av hetten skal alltid ligge godt under brannbekledningen.</a:t>
            </a:r>
          </a:p>
        </p:txBody>
      </p:sp>
    </p:spTree>
    <p:extLst>
      <p:ext uri="{BB962C8B-B14F-4D97-AF65-F5344CB8AC3E}">
        <p14:creationId xmlns:p14="http://schemas.microsoft.com/office/powerpoint/2010/main" val="1343588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3759" y="199997"/>
            <a:ext cx="9148441" cy="900112"/>
          </a:xfrm>
        </p:spPr>
        <p:txBody>
          <a:bodyPr>
            <a:noAutofit/>
          </a:bodyPr>
          <a:lstStyle/>
          <a:p>
            <a:r>
              <a:rPr lang="nb-NO" sz="4000" dirty="0"/>
              <a:t>Utfør påkledning og kameratkontroll av røykdykker forts.</a:t>
            </a:r>
          </a:p>
        </p:txBody>
      </p:sp>
      <p:sp>
        <p:nvSpPr>
          <p:cNvPr id="3" name="Plassholder for innhold 2"/>
          <p:cNvSpPr>
            <a:spLocks noGrp="1"/>
          </p:cNvSpPr>
          <p:nvPr>
            <p:ph idx="1"/>
          </p:nvPr>
        </p:nvSpPr>
        <p:spPr>
          <a:xfrm>
            <a:off x="833759" y="1455182"/>
            <a:ext cx="8640762" cy="4734699"/>
          </a:xfrm>
        </p:spPr>
        <p:txBody>
          <a:bodyPr>
            <a:normAutofit/>
          </a:bodyPr>
          <a:lstStyle/>
          <a:p>
            <a:pPr marL="0" indent="0">
              <a:buNone/>
            </a:pPr>
            <a:r>
              <a:rPr lang="nb-NO" altLang="nb-NO" sz="1800" dirty="0"/>
              <a:t>Seletøy: </a:t>
            </a:r>
          </a:p>
          <a:p>
            <a:pPr lvl="1"/>
            <a:r>
              <a:rPr lang="nb-NO" altLang="nb-NO" sz="1800" dirty="0"/>
              <a:t>Korrekt montert i forhold til bruker</a:t>
            </a:r>
          </a:p>
          <a:p>
            <a:pPr marL="0" indent="0">
              <a:buNone/>
            </a:pPr>
            <a:r>
              <a:rPr lang="nb-NO" altLang="nb-NO" sz="1800" dirty="0"/>
              <a:t>Flaske og manometer:</a:t>
            </a:r>
          </a:p>
          <a:p>
            <a:pPr lvl="1"/>
            <a:r>
              <a:rPr lang="nb-NO" altLang="nb-NO" sz="1800" dirty="0"/>
              <a:t>Ventilen er helt åpen </a:t>
            </a:r>
          </a:p>
          <a:p>
            <a:pPr marL="0" indent="-46037">
              <a:buNone/>
            </a:pPr>
            <a:r>
              <a:rPr lang="nb-NO" altLang="nb-NO" sz="1800" dirty="0"/>
              <a:t>Maske:</a:t>
            </a:r>
          </a:p>
          <a:p>
            <a:pPr lvl="1"/>
            <a:r>
              <a:rPr lang="nb-NO" altLang="nb-NO" sz="1800" dirty="0"/>
              <a:t>Stroppemaske: Sjekk at reimer ikke er skadet eller vridd.</a:t>
            </a:r>
          </a:p>
          <a:p>
            <a:pPr lvl="1"/>
            <a:r>
              <a:rPr lang="nb-NO" altLang="nb-NO" sz="1800" dirty="0"/>
              <a:t>Klipsmaske: Sjekk at masken er korrekt innspent i hjelmens klipsfester.</a:t>
            </a:r>
          </a:p>
          <a:p>
            <a:pPr>
              <a:buFontTx/>
              <a:buNone/>
            </a:pPr>
            <a:r>
              <a:rPr lang="nb-NO" altLang="nb-NO" sz="1800" dirty="0"/>
              <a:t>Lungeautomat:</a:t>
            </a:r>
          </a:p>
          <a:p>
            <a:pPr lvl="1"/>
            <a:r>
              <a:rPr lang="nb-NO" altLang="nb-NO" sz="1800" dirty="0"/>
              <a:t>Sjekk at luftslangen sitter i sine festepunkter i meisen, dra deretter i lungeautomaten for å sjekke at den sitter godt fast i masken.</a:t>
            </a:r>
          </a:p>
          <a:p>
            <a:pPr marL="0" indent="0">
              <a:buNone/>
            </a:pPr>
            <a:r>
              <a:rPr lang="nb-NO" altLang="nb-NO" sz="1800" dirty="0"/>
              <a:t>Lykt og radio:</a:t>
            </a:r>
          </a:p>
          <a:p>
            <a:pPr lvl="1"/>
            <a:r>
              <a:rPr lang="nb-NO" altLang="nb-NO" sz="1800" dirty="0"/>
              <a:t>Sjekk at alt virker.</a:t>
            </a:r>
          </a:p>
          <a:p>
            <a:pPr>
              <a:buFontTx/>
              <a:buNone/>
            </a:pPr>
            <a:endParaRPr lang="nb-NO" altLang="nb-NO" sz="1800" dirty="0"/>
          </a:p>
        </p:txBody>
      </p:sp>
    </p:spTree>
    <p:extLst>
      <p:ext uri="{BB962C8B-B14F-4D97-AF65-F5344CB8AC3E}">
        <p14:creationId xmlns:p14="http://schemas.microsoft.com/office/powerpoint/2010/main" val="2154259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54054"/>
            <a:ext cx="9490301" cy="653966"/>
          </a:xfrm>
        </p:spPr>
        <p:txBody>
          <a:bodyPr>
            <a:normAutofit fontScale="90000"/>
          </a:bodyPr>
          <a:lstStyle/>
          <a:p>
            <a:r>
              <a:rPr lang="en-US" dirty="0" err="1"/>
              <a:t>Sjekkpunkter</a:t>
            </a:r>
            <a:r>
              <a:rPr lang="en-US" dirty="0"/>
              <a:t> </a:t>
            </a:r>
            <a:r>
              <a:rPr lang="en-US" dirty="0" err="1"/>
              <a:t>av</a:t>
            </a:r>
            <a:r>
              <a:rPr lang="en-US" dirty="0"/>
              <a:t> </a:t>
            </a:r>
            <a:r>
              <a:rPr lang="en-US" dirty="0" err="1"/>
              <a:t>pressluftapparat</a:t>
            </a:r>
            <a:r>
              <a:rPr lang="en-US" dirty="0"/>
              <a:t> </a:t>
            </a:r>
            <a:r>
              <a:rPr lang="en-US" dirty="0" err="1"/>
              <a:t>før</a:t>
            </a:r>
            <a:r>
              <a:rPr lang="en-US" dirty="0"/>
              <a:t> </a:t>
            </a:r>
            <a:r>
              <a:rPr lang="en-US" dirty="0" err="1"/>
              <a:t>innsats</a:t>
            </a:r>
            <a:endParaRPr lang="nb-NO" dirty="0"/>
          </a:p>
        </p:txBody>
      </p:sp>
      <p:sp>
        <p:nvSpPr>
          <p:cNvPr id="3" name="Plassholder for innhold 2"/>
          <p:cNvSpPr>
            <a:spLocks noGrp="1"/>
          </p:cNvSpPr>
          <p:nvPr>
            <p:ph idx="1"/>
          </p:nvPr>
        </p:nvSpPr>
        <p:spPr/>
        <p:txBody>
          <a:bodyPr>
            <a:normAutofit/>
          </a:bodyPr>
          <a:lstStyle/>
          <a:p>
            <a:pPr marL="0" indent="0">
              <a:buNone/>
            </a:pPr>
            <a:r>
              <a:rPr lang="nb-NO" sz="1800" dirty="0"/>
              <a:t>Før innsats skal følgende kontrolleres:</a:t>
            </a:r>
          </a:p>
          <a:p>
            <a:pPr marL="342900" indent="-342900">
              <a:buAutoNum type="arabicPeriod"/>
            </a:pPr>
            <a:r>
              <a:rPr lang="nb-NO" sz="1800" dirty="0"/>
              <a:t>Sjekk </a:t>
            </a:r>
            <a:r>
              <a:rPr lang="nb-NO" sz="1800" dirty="0">
                <a:solidFill>
                  <a:srgbClr val="FF0000"/>
                </a:solidFill>
              </a:rPr>
              <a:t>Flasketrykk  </a:t>
            </a:r>
          </a:p>
          <a:p>
            <a:pPr marL="342900" indent="-342900">
              <a:buFont typeface="Arial" charset="0"/>
              <a:buAutoNum type="arabicPeriod"/>
            </a:pPr>
            <a:r>
              <a:rPr lang="nb-NO" sz="1800" dirty="0"/>
              <a:t>Sjekk </a:t>
            </a:r>
            <a:r>
              <a:rPr lang="nb-NO" sz="1800" dirty="0">
                <a:solidFill>
                  <a:srgbClr val="FF0000"/>
                </a:solidFill>
              </a:rPr>
              <a:t>Masketetthet </a:t>
            </a:r>
          </a:p>
          <a:p>
            <a:pPr marL="342900" indent="-342900">
              <a:buFont typeface="Arial" charset="0"/>
              <a:buAutoNum type="arabicPeriod"/>
            </a:pPr>
            <a:r>
              <a:rPr lang="nb-NO" sz="1800" dirty="0"/>
              <a:t>Sjekk </a:t>
            </a:r>
            <a:r>
              <a:rPr lang="nb-NO" sz="1800" dirty="0">
                <a:solidFill>
                  <a:srgbClr val="FF0000"/>
                </a:solidFill>
              </a:rPr>
              <a:t>Tilbaketogsignal/fløyte </a:t>
            </a:r>
          </a:p>
          <a:p>
            <a:pPr marL="0" indent="0">
              <a:buNone/>
            </a:pPr>
            <a:endParaRPr lang="nb-NO" sz="1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9219" y="2222047"/>
            <a:ext cx="2494189" cy="29476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05599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16582"/>
            <a:ext cx="10118558" cy="900112"/>
          </a:xfrm>
        </p:spPr>
        <p:txBody>
          <a:bodyPr>
            <a:normAutofit fontScale="90000"/>
          </a:bodyPr>
          <a:lstStyle/>
          <a:p>
            <a:br>
              <a:rPr lang="nb-NO" dirty="0">
                <a:solidFill>
                  <a:srgbClr val="002060"/>
                </a:solidFill>
              </a:rPr>
            </a:br>
            <a:r>
              <a:rPr lang="en-US" dirty="0" err="1"/>
              <a:t>Sjekkpunkter</a:t>
            </a:r>
            <a:r>
              <a:rPr lang="en-US" dirty="0"/>
              <a:t> </a:t>
            </a:r>
            <a:r>
              <a:rPr lang="en-US" dirty="0" err="1"/>
              <a:t>ved</a:t>
            </a:r>
            <a:r>
              <a:rPr lang="en-US" dirty="0"/>
              <a:t> </a:t>
            </a:r>
            <a:r>
              <a:rPr lang="en-US" u="sng" dirty="0" err="1"/>
              <a:t>montering</a:t>
            </a:r>
            <a:r>
              <a:rPr lang="en-US" dirty="0"/>
              <a:t> </a:t>
            </a:r>
            <a:r>
              <a:rPr lang="en-US" dirty="0" err="1"/>
              <a:t>av</a:t>
            </a:r>
            <a:r>
              <a:rPr lang="en-US" dirty="0"/>
              <a:t> </a:t>
            </a:r>
            <a:r>
              <a:rPr lang="en-US" dirty="0" err="1"/>
              <a:t>pressluftapparat</a:t>
            </a:r>
            <a:r>
              <a:rPr lang="en-US" dirty="0"/>
              <a:t> </a:t>
            </a:r>
            <a:endParaRPr lang="nb-NO" dirty="0"/>
          </a:p>
        </p:txBody>
      </p:sp>
      <p:sp>
        <p:nvSpPr>
          <p:cNvPr id="3" name="Plassholder for innhold 2"/>
          <p:cNvSpPr>
            <a:spLocks noGrp="1"/>
          </p:cNvSpPr>
          <p:nvPr>
            <p:ph idx="1"/>
          </p:nvPr>
        </p:nvSpPr>
        <p:spPr>
          <a:xfrm>
            <a:off x="838200" y="1596189"/>
            <a:ext cx="8640762" cy="5125286"/>
          </a:xfrm>
        </p:spPr>
        <p:txBody>
          <a:bodyPr>
            <a:normAutofit/>
          </a:bodyPr>
          <a:lstStyle/>
          <a:p>
            <a:pPr marL="0" indent="0">
              <a:buNone/>
            </a:pPr>
            <a:r>
              <a:rPr lang="nb-NO" sz="1800" dirty="0"/>
              <a:t>Ved montering av røykdykkerutstyr skal følgende kontrolleres:</a:t>
            </a:r>
          </a:p>
          <a:p>
            <a:pPr marL="0" indent="0">
              <a:buNone/>
            </a:pPr>
            <a:r>
              <a:rPr lang="nb-NO" sz="1800" dirty="0"/>
              <a:t>1. Sjekk </a:t>
            </a:r>
            <a:r>
              <a:rPr lang="nb-NO" sz="1800" dirty="0">
                <a:solidFill>
                  <a:srgbClr val="FF0000"/>
                </a:solidFill>
              </a:rPr>
              <a:t>O-ring ved flasketilkobling </a:t>
            </a:r>
          </a:p>
          <a:p>
            <a:pPr lvl="1"/>
            <a:r>
              <a:rPr lang="nb-NO" sz="1800" dirty="0"/>
              <a:t>Koble til flaske og lungeautomat </a:t>
            </a:r>
          </a:p>
          <a:p>
            <a:pPr marL="0" indent="-46037">
              <a:buNone/>
            </a:pPr>
            <a:r>
              <a:rPr lang="nb-NO" sz="1800" dirty="0"/>
              <a:t>2. Sjekk </a:t>
            </a:r>
            <a:r>
              <a:rPr lang="nb-NO" sz="1800" dirty="0">
                <a:solidFill>
                  <a:srgbClr val="FF0000"/>
                </a:solidFill>
              </a:rPr>
              <a:t>Flasketrykk </a:t>
            </a:r>
          </a:p>
          <a:p>
            <a:pPr marL="0" indent="-46037">
              <a:buNone/>
            </a:pPr>
            <a:r>
              <a:rPr lang="nb-NO" sz="1800" dirty="0"/>
              <a:t>3. Sjekk </a:t>
            </a:r>
            <a:r>
              <a:rPr lang="nb-NO" sz="1800" dirty="0">
                <a:solidFill>
                  <a:srgbClr val="FF0000"/>
                </a:solidFill>
              </a:rPr>
              <a:t>Systemtetthet </a:t>
            </a:r>
          </a:p>
          <a:p>
            <a:pPr marL="0" indent="-46037">
              <a:buNone/>
            </a:pPr>
            <a:r>
              <a:rPr lang="nb-NO" sz="1800" dirty="0"/>
              <a:t>4. Sjekk </a:t>
            </a:r>
            <a:r>
              <a:rPr lang="nb-NO" sz="1800" dirty="0">
                <a:solidFill>
                  <a:srgbClr val="FF0000"/>
                </a:solidFill>
              </a:rPr>
              <a:t>Tilbaketogsignal/fløyte </a:t>
            </a:r>
          </a:p>
          <a:p>
            <a:pPr marL="0" indent="-46037">
              <a:buNone/>
            </a:pPr>
            <a:r>
              <a:rPr lang="nb-NO" sz="1800" dirty="0"/>
              <a:t>5. Sjekk </a:t>
            </a:r>
            <a:r>
              <a:rPr lang="nb-NO" sz="1800" dirty="0">
                <a:solidFill>
                  <a:srgbClr val="FF0000"/>
                </a:solidFill>
              </a:rPr>
              <a:t>Masketetthet </a:t>
            </a:r>
          </a:p>
          <a:p>
            <a:endParaRPr lang="nb-NO" sz="1800" dirty="0"/>
          </a:p>
          <a:p>
            <a:pPr marL="0" indent="0">
              <a:buNone/>
            </a:pPr>
            <a:r>
              <a:rPr lang="nb-NO" sz="1800" dirty="0"/>
              <a:t>De 5 sjekkpunktene ovenfor er </a:t>
            </a:r>
            <a:r>
              <a:rPr lang="nb-NO" sz="1800" u="sng" dirty="0"/>
              <a:t>ikke</a:t>
            </a:r>
            <a:r>
              <a:rPr lang="nb-NO" sz="1800" dirty="0"/>
              <a:t> det samme som «kamerat kontroll» og skal utføres hver gang det byttes flaske.  </a:t>
            </a:r>
          </a:p>
          <a:p>
            <a:pPr marL="0" indent="0">
              <a:buNone/>
            </a:pPr>
            <a:endParaRPr lang="nb-NO" sz="1800" dirty="0">
              <a:solidFill>
                <a:srgbClr val="FF0000"/>
              </a:solidFill>
            </a:endParaRPr>
          </a:p>
          <a:p>
            <a:pPr marL="0" indent="0">
              <a:buNone/>
            </a:pPr>
            <a:r>
              <a:rPr lang="nb-NO" sz="1800" dirty="0">
                <a:solidFill>
                  <a:schemeClr val="tx1"/>
                </a:solidFill>
              </a:rPr>
              <a:t>Røykdykkerflasker har ett høyt trykk og må behandles forsiktig!</a:t>
            </a:r>
          </a:p>
        </p:txBody>
      </p:sp>
    </p:spTree>
    <p:extLst>
      <p:ext uri="{BB962C8B-B14F-4D97-AF65-F5344CB8AC3E}">
        <p14:creationId xmlns:p14="http://schemas.microsoft.com/office/powerpoint/2010/main" val="1362865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65125"/>
            <a:ext cx="10515600" cy="805949"/>
          </a:xfrm>
        </p:spPr>
        <p:txBody>
          <a:bodyPr>
            <a:normAutofit/>
          </a:bodyPr>
          <a:lstStyle/>
          <a:p>
            <a:r>
              <a:rPr lang="nb-NO" sz="4000" dirty="0"/>
              <a:t>Radiokommunikasjon</a:t>
            </a:r>
          </a:p>
        </p:txBody>
      </p:sp>
      <p:sp>
        <p:nvSpPr>
          <p:cNvPr id="3" name="Plassholder for innhold 2"/>
          <p:cNvSpPr>
            <a:spLocks noGrp="1"/>
          </p:cNvSpPr>
          <p:nvPr>
            <p:ph idx="1"/>
          </p:nvPr>
        </p:nvSpPr>
        <p:spPr/>
        <p:txBody>
          <a:bodyPr/>
          <a:lstStyle/>
          <a:p>
            <a:pPr>
              <a:buSzPct val="125000"/>
              <a:buFontTx/>
              <a:buNone/>
            </a:pPr>
            <a:r>
              <a:rPr lang="nb-NO" altLang="nb-NO" sz="2000" dirty="0"/>
              <a:t>Kommunikasjon mellom lag og leder:</a:t>
            </a:r>
          </a:p>
          <a:p>
            <a:pPr lvl="1">
              <a:buSzPct val="125000"/>
              <a:buFont typeface="Arial" panose="020B0604020202020204" pitchFamily="34" charset="0"/>
              <a:buChar char="•"/>
            </a:pPr>
            <a:r>
              <a:rPr lang="nb-NO" altLang="nb-NO" sz="2000" dirty="0"/>
              <a:t>Mellom lag og leder skjer over radio. Mellom medlemmer i laget skjer som regel ved hjelp av tale, mimikk og </a:t>
            </a:r>
            <a:r>
              <a:rPr lang="nb-NO" altLang="nb-NO" sz="2000" u="sng" dirty="0"/>
              <a:t>kroppsspråk</a:t>
            </a:r>
            <a:r>
              <a:rPr lang="nb-NO" altLang="nb-NO" sz="2000" dirty="0"/>
              <a:t>.</a:t>
            </a:r>
          </a:p>
          <a:p>
            <a:pPr>
              <a:buSzPct val="125000"/>
              <a:buFontTx/>
              <a:buNone/>
            </a:pPr>
            <a:endParaRPr lang="nb-NO" altLang="nb-NO" sz="2000" dirty="0"/>
          </a:p>
          <a:p>
            <a:pPr>
              <a:buSzPct val="125000"/>
              <a:buFontTx/>
              <a:buNone/>
            </a:pPr>
            <a:r>
              <a:rPr lang="nb-NO" altLang="nb-NO" sz="2000" dirty="0"/>
              <a:t>Kommunikasjon innad i laget:</a:t>
            </a:r>
          </a:p>
          <a:p>
            <a:pPr lvl="1">
              <a:buSzPct val="125000"/>
              <a:buFont typeface="Arial" panose="020B0604020202020204" pitchFamily="34" charset="0"/>
              <a:buChar char="•"/>
            </a:pPr>
            <a:r>
              <a:rPr lang="nb-NO" altLang="nb-NO" sz="2000" dirty="0"/>
              <a:t>Visuell: Kjenner alle på laget målet, vil kroppsspråket</a:t>
            </a:r>
            <a:br>
              <a:rPr lang="nb-NO" altLang="nb-NO" sz="2000" dirty="0"/>
            </a:br>
            <a:r>
              <a:rPr lang="nb-NO" altLang="nb-NO" sz="2000" dirty="0"/>
              <a:t>ofte gi mottakerne tilstrekkelig signal.</a:t>
            </a:r>
          </a:p>
          <a:p>
            <a:pPr lvl="1">
              <a:buSzPct val="125000"/>
              <a:buFont typeface="Arial" panose="020B0604020202020204" pitchFamily="34" charset="0"/>
              <a:buChar char="•"/>
            </a:pPr>
            <a:r>
              <a:rPr lang="nb-NO" altLang="nb-NO" sz="2000" dirty="0"/>
              <a:t>Radio: Det er ofte vanskelig å ”nøkle” når man</a:t>
            </a:r>
            <a:br>
              <a:rPr lang="nb-NO" altLang="nb-NO" sz="2000" dirty="0"/>
            </a:br>
            <a:r>
              <a:rPr lang="nb-NO" altLang="nb-NO" sz="2000" dirty="0"/>
              <a:t>har hendene fulle.</a:t>
            </a:r>
          </a:p>
          <a:p>
            <a:pPr lvl="1">
              <a:buSzPct val="125000"/>
              <a:buFont typeface="Arial" panose="020B0604020202020204" pitchFamily="34" charset="0"/>
              <a:buChar char="•"/>
            </a:pPr>
            <a:r>
              <a:rPr lang="nb-NO" altLang="nb-NO" sz="2000" dirty="0"/>
              <a:t>Uten radio: Maske mot maske, snakk </a:t>
            </a:r>
            <a:br>
              <a:rPr lang="nb-NO" altLang="nb-NO" sz="2000" dirty="0"/>
            </a:br>
            <a:r>
              <a:rPr lang="nb-NO" altLang="nb-NO" sz="2000" dirty="0"/>
              <a:t>KLART OG TYDERLIG…OVER.</a:t>
            </a:r>
          </a:p>
          <a:p>
            <a:endParaRPr lang="nb-NO" sz="2000" dirty="0"/>
          </a:p>
        </p:txBody>
      </p:sp>
    </p:spTree>
    <p:extLst>
      <p:ext uri="{BB962C8B-B14F-4D97-AF65-F5344CB8AC3E}">
        <p14:creationId xmlns:p14="http://schemas.microsoft.com/office/powerpoint/2010/main" val="417725116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485</TotalTime>
  <Words>1382</Words>
  <Application>Microsoft Office PowerPoint</Application>
  <PresentationFormat>Widescreen</PresentationFormat>
  <Paragraphs>247</Paragraphs>
  <Slides>19</Slides>
  <Notes>10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19</vt:i4>
      </vt:variant>
    </vt:vector>
  </HeadingPairs>
  <TitlesOfParts>
    <vt:vector size="24" baseType="lpstr">
      <vt:lpstr>Arial</vt:lpstr>
      <vt:lpstr>Calibri</vt:lpstr>
      <vt:lpstr>Calibri Light</vt:lpstr>
      <vt:lpstr>Times New Roman</vt:lpstr>
      <vt:lpstr>Office-tema</vt:lpstr>
      <vt:lpstr>MODULBASERT TRENING FOR SØK OG REDNINGSPERSONELL </vt:lpstr>
      <vt:lpstr>Forberedelse for trener (S&amp;R-leder)</vt:lpstr>
      <vt:lpstr>INNHOLD</vt:lpstr>
      <vt:lpstr>Praktisk trening – ca 1 time</vt:lpstr>
      <vt:lpstr>Utfør påkledning og kameratkontroll av røykdykker</vt:lpstr>
      <vt:lpstr>Utfør påkledning og kameratkontroll av røykdykker forts.</vt:lpstr>
      <vt:lpstr>Sjekkpunkter av pressluftapparat før innsats</vt:lpstr>
      <vt:lpstr> Sjekkpunkter ved montering av pressluftapparat </vt:lpstr>
      <vt:lpstr>Radiokommunikasjon</vt:lpstr>
      <vt:lpstr>Radiokommunikasjon forts.</vt:lpstr>
      <vt:lpstr>Søk etter personer</vt:lpstr>
      <vt:lpstr>Bruk av kameratmaske</vt:lpstr>
      <vt:lpstr>Arbeidsfordeling i røykdykkelag</vt:lpstr>
      <vt:lpstr>Arbeidsfordeling i røykdykkelag</vt:lpstr>
      <vt:lpstr>Arbeidsfordeling i røykdykkerlag</vt:lpstr>
      <vt:lpstr>Faktorer som innvirker negativt på røykdykker under innsats</vt:lpstr>
      <vt:lpstr>Faktorer som innvirker negativt på røykdykker under innsats forts.</vt:lpstr>
      <vt:lpstr>Varmesøkende kamera</vt:lpstr>
      <vt:lpstr>EVALUERING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MODULBASERT TRENING FOR MOB BÅT PERSONELL</dc:title>
  <dc:creator>Marita R Dorga</dc:creator>
  <cp:lastModifiedBy>Målfrid Rønnevik</cp:lastModifiedBy>
  <cp:revision>19</cp:revision>
  <dcterms:created xsi:type="dcterms:W3CDTF">2018-10-31T09:41:16Z</dcterms:created>
  <dcterms:modified xsi:type="dcterms:W3CDTF">2019-01-03T13:25:52Z</dcterms:modified>
</cp:coreProperties>
</file>