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57" r:id="rId3"/>
    <p:sldId id="269" r:id="rId4"/>
    <p:sldId id="273" r:id="rId5"/>
    <p:sldId id="274" r:id="rId6"/>
    <p:sldId id="275" r:id="rId7"/>
    <p:sldId id="265" r:id="rId8"/>
    <p:sldId id="262" r:id="rId9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98" d="100"/>
          <a:sy n="98" d="100"/>
        </p:scale>
        <p:origin x="110" y="11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E6985D-8D42-4B54-BA51-2E12229F214B}" type="datetimeFigureOut">
              <a:rPr lang="nb-NO" smtClean="0"/>
              <a:t>03.01.2019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2A4998-1DCA-4569-A44D-F3894DFC230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4944851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b-NO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FF7843-4A54-4223-9875-8725E644BDDD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4</a:t>
            </a:fld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226010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FF7843-4A54-4223-9875-8725E644BDDD}" type="slidenum">
              <a:rPr lang="en-US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15885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FF7843-4A54-4223-9875-8725E644BDDD}" type="slidenum">
              <a:rPr lang="en-US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355782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1B2F5E6-0622-4E76-9EAE-C717B220727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8FE198D1-2ACC-4CA4-A191-B345CE010C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0D820596-AAA0-453B-9782-AB329EE0952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EC8C8-3362-421C-950A-2429E4F91408}" type="datetimeFigureOut">
              <a:rPr lang="nb-NO" smtClean="0"/>
              <a:t>03.01.2019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4AED6DB4-FAE3-4E05-A0BC-9483E5F8D3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9FC1FD82-DE7A-415E-B2BC-C2D135C506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88971-395E-43CE-A7DA-435D1748D6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823304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B9E192C-50C5-4724-9B54-7AAF66FE9A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11CFCE1F-3892-4752-AF04-99F10446FE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AD384A41-4380-44EA-951F-19362FF105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EC8C8-3362-421C-950A-2429E4F91408}" type="datetimeFigureOut">
              <a:rPr lang="nb-NO" smtClean="0"/>
              <a:t>03.01.2019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557F7AC9-22A4-4A37-846F-5D775E9733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C9062737-AB30-4A16-A6E4-880ED635D5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88971-395E-43CE-A7DA-435D1748D6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8657638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3D285536-A3CF-491E-B6CE-FFD2BECA472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1B82387D-26C5-4BE8-A5F4-C6803FAC7BE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B5FB393F-F481-4FC7-B206-99E8BD86B8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EC8C8-3362-421C-950A-2429E4F91408}" type="datetimeFigureOut">
              <a:rPr lang="nb-NO" smtClean="0"/>
              <a:t>03.01.2019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A3B3F4F8-AAA5-41CA-809C-754EA77F97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41FE54C3-9E48-47DB-A099-6DF4D1798F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88971-395E-43CE-A7DA-435D1748D6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4739644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E8120E5-580D-4A63-ABD8-C9271FF7E8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29FB13AC-9481-403B-9358-06DA142CEF3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2CD4C8A7-A7B8-4C15-BEA8-D2A4DC41D0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EC8C8-3362-421C-950A-2429E4F91408}" type="datetimeFigureOut">
              <a:rPr lang="nb-NO" smtClean="0"/>
              <a:t>03.01.2019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EF789F10-7730-4B2A-893C-11D8E7DFBD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DF35DEF8-D333-419B-B176-2C8BC44844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88971-395E-43CE-A7DA-435D1748D6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9282159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82E8AB61-AB16-453D-9E6A-8D4531127E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3A58D91D-855D-416B-B79C-088D09403DF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6FD96317-4139-4CD3-B5E3-90600EC01E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EC8C8-3362-421C-950A-2429E4F91408}" type="datetimeFigureOut">
              <a:rPr lang="nb-NO" smtClean="0"/>
              <a:t>03.01.2019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4D62FE84-D220-4695-A568-A263C58C63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3E2273E6-4C8B-4611-939C-CC9F11E2E4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88971-395E-43CE-A7DA-435D1748D6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842228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BA20662-ED11-4BCC-9AE3-CB4C3E9429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62EAD452-28BE-41F4-AEDB-C558D02D5F9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9F714164-0702-46D4-AC53-1A8F0DCAD32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28ECA567-ADAF-4F03-9A66-15F197A7BF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EC8C8-3362-421C-950A-2429E4F91408}" type="datetimeFigureOut">
              <a:rPr lang="nb-NO" smtClean="0"/>
              <a:t>03.01.2019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1CB972F7-2C09-419F-A2E6-6E93835C73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02DCA6FA-00E9-4B45-A875-60BB6B4237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88971-395E-43CE-A7DA-435D1748D6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402038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12CA9505-BB07-44A0-8609-9D3F0FBD84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EBB6BB24-2E55-4377-956C-91E6FB1423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CAE71552-C683-4A7F-8CDF-0B66788371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2593F0BD-6A0F-450B-BC60-9EEF80877BC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16EE4913-F053-46FF-8F2B-C11A9769AF7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814A7677-9A44-4439-A85E-21B5B80112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EC8C8-3362-421C-950A-2429E4F91408}" type="datetimeFigureOut">
              <a:rPr lang="nb-NO" smtClean="0"/>
              <a:t>03.01.2019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9CC13A71-4B9C-4C97-84CC-140241D8FC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AEA96B85-95BD-4E5B-917B-0B8C135123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88971-395E-43CE-A7DA-435D1748D6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1519671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CDE4ACB3-7521-480C-B1DE-D2E7CF6684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EAD943E3-1FDD-411F-8BEC-7E00539C50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EC8C8-3362-421C-950A-2429E4F91408}" type="datetimeFigureOut">
              <a:rPr lang="nb-NO" smtClean="0"/>
              <a:t>03.01.2019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C09A4C23-AA38-4CE7-B8CE-A65D566211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49FCF315-579F-4616-888C-14572E796A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88971-395E-43CE-A7DA-435D1748D6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93693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1491B91B-F31B-4882-8F1C-FF182EAED0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EC8C8-3362-421C-950A-2429E4F91408}" type="datetimeFigureOut">
              <a:rPr lang="nb-NO" smtClean="0"/>
              <a:t>03.01.2019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78930D10-1241-4580-9727-A402A4D6B2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9D1E3A0E-274A-4709-BB26-9EC68D620F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88971-395E-43CE-A7DA-435D1748D6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561925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9FB811D9-AD2E-49A1-ACFB-9266B419DF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DCC700C9-2C38-43ED-91F3-7532479B8F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95888AC7-E793-4D25-AFA7-3E5AD1D395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7C7BEB3F-C057-4D91-BB0A-6BF7EF20C9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EC8C8-3362-421C-950A-2429E4F91408}" type="datetimeFigureOut">
              <a:rPr lang="nb-NO" smtClean="0"/>
              <a:t>03.01.2019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5DE36D2B-D2A8-44FA-AA05-19197FE60F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60B26251-8D84-4F76-A7C9-ABA0C13F10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88971-395E-43CE-A7DA-435D1748D6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494377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BD9DAD24-A438-4C22-AE3A-DAC0BD6297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8D005642-C2D0-4F9C-86D3-41545653967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A8B7AEA6-1330-4F7A-A93D-74DB569AC92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F41B6C58-7E50-4DA8-82FB-9968326559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AEC8C8-3362-421C-950A-2429E4F91408}" type="datetimeFigureOut">
              <a:rPr lang="nb-NO" smtClean="0"/>
              <a:t>03.01.2019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60997C9C-6D75-405B-9594-071419216A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5E774DCB-8F7D-4E39-9A28-52577F4DCC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C88971-395E-43CE-A7DA-435D1748D6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437117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6327D493-245F-4082-BD42-46B71E95B6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B81F8601-CB00-44D9-B093-88DC788E005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A592C411-7891-4BD1-8294-6E872CD6231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AEC8C8-3362-421C-950A-2429E4F91408}" type="datetimeFigureOut">
              <a:rPr lang="nb-NO" smtClean="0"/>
              <a:t>03.01.2019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224015A4-9274-43FE-8530-99151BACA69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93252036-8628-4530-AE31-585CA163505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C88971-395E-43CE-A7DA-435D1748D605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413061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9A465B3-DFAA-4792-9E72-12A548F4EA3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91935"/>
            <a:ext cx="9144000" cy="2387600"/>
          </a:xfrm>
        </p:spPr>
        <p:txBody>
          <a:bodyPr>
            <a:noAutofit/>
          </a:bodyPr>
          <a:lstStyle/>
          <a:p>
            <a:r>
              <a:rPr lang="nb-NO" sz="4400" b="1" dirty="0"/>
              <a:t>MODULBASERT TRENING FOR SØK OG REDNINGSPERSONELL</a:t>
            </a:r>
            <a:br>
              <a:rPr lang="en-US" sz="4400" dirty="0"/>
            </a:br>
            <a:endParaRPr lang="nb-NO" sz="4400" dirty="0"/>
          </a:p>
        </p:txBody>
      </p:sp>
      <p:sp>
        <p:nvSpPr>
          <p:cNvPr id="4" name="Tittel 1">
            <a:extLst>
              <a:ext uri="{FF2B5EF4-FFF2-40B4-BE49-F238E27FC236}">
                <a16:creationId xmlns:a16="http://schemas.microsoft.com/office/drawing/2014/main" id="{7E1FD86E-1F53-40C9-B8D5-3D8C9EBB16A5}"/>
              </a:ext>
            </a:extLst>
          </p:cNvPr>
          <p:cNvSpPr txBox="1">
            <a:spLocks/>
          </p:cNvSpPr>
          <p:nvPr/>
        </p:nvSpPr>
        <p:spPr>
          <a:xfrm>
            <a:off x="1524000" y="3277358"/>
            <a:ext cx="9144000" cy="178165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nb-NO" sz="4000" dirty="0"/>
              <a:t>MODUL: 6</a:t>
            </a:r>
            <a:br>
              <a:rPr lang="en-US" sz="4000" dirty="0"/>
            </a:br>
            <a:r>
              <a:rPr lang="en-US" sz="4000" dirty="0"/>
              <a:t>KJEMIKALIER</a:t>
            </a:r>
            <a:endParaRPr lang="nb-NO" sz="4400" dirty="0"/>
          </a:p>
        </p:txBody>
      </p:sp>
    </p:spTree>
    <p:extLst>
      <p:ext uri="{BB962C8B-B14F-4D97-AF65-F5344CB8AC3E}">
        <p14:creationId xmlns:p14="http://schemas.microsoft.com/office/powerpoint/2010/main" val="424770738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A6AC4DB5-86A9-43F3-8149-CAC7A89FF2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59214"/>
          </a:xfrm>
        </p:spPr>
        <p:txBody>
          <a:bodyPr>
            <a:normAutofit fontScale="90000"/>
          </a:bodyPr>
          <a:lstStyle/>
          <a:p>
            <a:r>
              <a:rPr lang="nb-NO" dirty="0">
                <a:solidFill>
                  <a:srgbClr val="333333"/>
                </a:solidFill>
              </a:rPr>
              <a:t>INNHOLD</a:t>
            </a:r>
            <a:endParaRPr lang="nb-NO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80D6FDC3-DC74-4EA6-8CD9-9199BDE87A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63579"/>
            <a:ext cx="10515600" cy="4813384"/>
          </a:xfrm>
        </p:spPr>
        <p:txBody>
          <a:bodyPr>
            <a:noAutofit/>
          </a:bodyPr>
          <a:lstStyle/>
          <a:p>
            <a:r>
              <a:rPr lang="nb-NO" sz="2000" dirty="0"/>
              <a:t>Teori - Kjemikalier ombord. Typer, mengde og faregrad</a:t>
            </a:r>
          </a:p>
          <a:p>
            <a:r>
              <a:rPr lang="nb-NO" sz="2000" dirty="0"/>
              <a:t>Teori - Organisering av innsats ved kjemikalieuhell</a:t>
            </a:r>
          </a:p>
          <a:p>
            <a:r>
              <a:rPr lang="nb-NO" sz="2000" dirty="0"/>
              <a:t>Teori/praksis - Verneutstyr, iføre seg kjemikalievern utstyr</a:t>
            </a:r>
          </a:p>
          <a:p>
            <a:r>
              <a:rPr lang="nb-NO" sz="2000" dirty="0"/>
              <a:t>Praktisk trening – </a:t>
            </a:r>
            <a:r>
              <a:rPr lang="nb-NO" sz="2000" dirty="0" err="1"/>
              <a:t>Kjemikalieverninnsats</a:t>
            </a:r>
            <a:r>
              <a:rPr lang="nb-NO" sz="2000" dirty="0"/>
              <a:t> og sanering</a:t>
            </a:r>
          </a:p>
        </p:txBody>
      </p:sp>
    </p:spTree>
    <p:extLst>
      <p:ext uri="{BB962C8B-B14F-4D97-AF65-F5344CB8AC3E}">
        <p14:creationId xmlns:p14="http://schemas.microsoft.com/office/powerpoint/2010/main" val="246369294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49801"/>
          </a:xfrm>
        </p:spPr>
        <p:txBody>
          <a:bodyPr>
            <a:normAutofit/>
          </a:bodyPr>
          <a:lstStyle/>
          <a:p>
            <a:r>
              <a:rPr lang="nb-NO" sz="4000" dirty="0"/>
              <a:t>KJEMIKALIER</a:t>
            </a:r>
            <a:endParaRPr lang="en-US" sz="4000" dirty="0"/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5293386E-0B84-45F2-8508-98524DEA01C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99937"/>
            <a:ext cx="10515600" cy="4677026"/>
          </a:xfrm>
        </p:spPr>
        <p:txBody>
          <a:bodyPr>
            <a:normAutofit/>
          </a:bodyPr>
          <a:lstStyle/>
          <a:p>
            <a:r>
              <a:rPr lang="nb-NO" sz="2000" dirty="0"/>
              <a:t>Hva er om bord og hvor er det lagret?</a:t>
            </a:r>
          </a:p>
          <a:p>
            <a:r>
              <a:rPr lang="nb-NO" sz="2000" dirty="0"/>
              <a:t>Hvilke risiko områder finnes?</a:t>
            </a:r>
          </a:p>
          <a:p>
            <a:r>
              <a:rPr lang="nb-NO" sz="2000" dirty="0"/>
              <a:t>Hvor finnes datablad?</a:t>
            </a:r>
          </a:p>
          <a:p>
            <a:r>
              <a:rPr lang="nb-NO" sz="2000" dirty="0"/>
              <a:t>Hvor finnes oppsamlingsutstyr, kar etc.?</a:t>
            </a:r>
          </a:p>
          <a:p>
            <a:endParaRPr lang="nb-NO" sz="2000" dirty="0"/>
          </a:p>
        </p:txBody>
      </p:sp>
    </p:spTree>
    <p:extLst>
      <p:ext uri="{BB962C8B-B14F-4D97-AF65-F5344CB8AC3E}">
        <p14:creationId xmlns:p14="http://schemas.microsoft.com/office/powerpoint/2010/main" val="39488274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8200" y="401254"/>
            <a:ext cx="8640762" cy="450230"/>
          </a:xfrm>
        </p:spPr>
        <p:txBody>
          <a:bodyPr>
            <a:noAutofit/>
          </a:bodyPr>
          <a:lstStyle/>
          <a:p>
            <a:r>
              <a:rPr lang="nb-NO" sz="2800" dirty="0">
                <a:solidFill>
                  <a:schemeClr val="tx1"/>
                </a:solidFill>
              </a:rPr>
              <a:t>Verneutstyr – standard mal i UPN/</a:t>
            </a:r>
            <a:r>
              <a:rPr lang="nb-NO" sz="2800" dirty="0">
                <a:solidFill>
                  <a:srgbClr val="FF0000"/>
                </a:solidFill>
              </a:rPr>
              <a:t>bruk selskapets utstyr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838200" y="922215"/>
            <a:ext cx="8640762" cy="5534531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nb-NO" sz="1400" b="1" dirty="0"/>
              <a:t>Skal ha beskyttelse i henhold til aktuelle kjemikalier ombord – følgende er standard mal for utstyr, men det kan være behov for annet utstyr basert på lokale forhold (eventuelt gasstett kjemikalieverndrak med pusteluft).</a:t>
            </a:r>
          </a:p>
          <a:p>
            <a:pPr marL="0" indent="0">
              <a:buNone/>
            </a:pPr>
            <a:r>
              <a:rPr lang="nb-NO" sz="1400" b="1" dirty="0"/>
              <a:t>Maske</a:t>
            </a:r>
          </a:p>
          <a:p>
            <a:r>
              <a:rPr lang="nb-NO" sz="1400" dirty="0"/>
              <a:t>Helemaske Sundstrøm S200  med tilhørende filter av type KOMBIFILTE R ABEKH1HG-P3 SR 299 </a:t>
            </a:r>
          </a:p>
          <a:p>
            <a:r>
              <a:rPr lang="nb-NO" sz="1400" dirty="0"/>
              <a:t>Alternativ Helmaske 3M 6000-serie, med utskiftbare filter FILTER ABEK2P3, 3M 6099 </a:t>
            </a:r>
          </a:p>
          <a:p>
            <a:r>
              <a:rPr lang="nb-NO" sz="1400" dirty="0"/>
              <a:t>(Helmasken kan ogsa benyttes i kombinasjon med 3M S-200 trykkluftsystem).</a:t>
            </a:r>
          </a:p>
          <a:p>
            <a:pPr marL="0" indent="0">
              <a:buNone/>
            </a:pPr>
            <a:r>
              <a:rPr lang="nb-NO" sz="1400" b="1" dirty="0"/>
              <a:t>Hansker</a:t>
            </a:r>
          </a:p>
          <a:p>
            <a:r>
              <a:rPr lang="nb-NO" sz="1400" dirty="0"/>
              <a:t>Kjemikaliehanske Ansell 02-100 Barrier</a:t>
            </a:r>
          </a:p>
          <a:p>
            <a:r>
              <a:rPr lang="nb-NO" sz="1400" dirty="0"/>
              <a:t>Kjemikaliehanske Ansell Solvex Premium 37-900, nitril (til bruk utenpå 02-100)</a:t>
            </a:r>
          </a:p>
          <a:p>
            <a:pPr marL="0" indent="0">
              <a:buNone/>
            </a:pPr>
            <a:r>
              <a:rPr lang="nb-NO" sz="1400" b="1" dirty="0"/>
              <a:t>Kjemikaliedress</a:t>
            </a:r>
          </a:p>
          <a:p>
            <a:r>
              <a:rPr lang="nb-NO" sz="1400" dirty="0"/>
              <a:t>MICROCHEM® 4000 Coveralls</a:t>
            </a:r>
          </a:p>
          <a:p>
            <a:pPr marL="0" indent="0">
              <a:buNone/>
            </a:pPr>
            <a:r>
              <a:rPr lang="nb-NO" sz="1400" b="1" dirty="0"/>
              <a:t>Støvler</a:t>
            </a:r>
          </a:p>
          <a:p>
            <a:r>
              <a:rPr lang="nb-NO" sz="1400" dirty="0"/>
              <a:t>Støvler Dunlop Protomaster, PVC</a:t>
            </a:r>
          </a:p>
          <a:p>
            <a:pPr marL="0" indent="0">
              <a:buNone/>
            </a:pPr>
            <a:r>
              <a:rPr lang="nb-NO" sz="1400" b="1" dirty="0"/>
              <a:t>Annet</a:t>
            </a:r>
          </a:p>
          <a:p>
            <a:r>
              <a:rPr lang="nb-NO" sz="1400" dirty="0"/>
              <a:t>Rull tape for evt å tape rundt håndledd og rundt støvel for å få drakt tett</a:t>
            </a:r>
          </a:p>
          <a:p>
            <a:r>
              <a:rPr lang="nb-NO" sz="1400" dirty="0"/>
              <a:t>Ørepropper</a:t>
            </a:r>
          </a:p>
          <a:p>
            <a:r>
              <a:rPr lang="nb-NO" sz="1400" dirty="0"/>
              <a:t>Visir til hjelm</a:t>
            </a:r>
          </a:p>
          <a:p>
            <a:r>
              <a:rPr lang="nb-NO" sz="1400" dirty="0"/>
              <a:t>Evt gummiforkle for ekstra beskyttelse på Microchem 4000 hvis mye søl, f.eks oljesøl.                       </a:t>
            </a:r>
          </a:p>
          <a:p>
            <a:pPr marL="0" indent="0">
              <a:buNone/>
            </a:pPr>
            <a:endParaRPr lang="nb-NO" sz="900" dirty="0"/>
          </a:p>
          <a:p>
            <a:pPr marL="0" indent="0">
              <a:buNone/>
            </a:pPr>
            <a:r>
              <a:rPr lang="nb-NO" sz="1400" b="1" dirty="0"/>
              <a:t>Antall og størrelser må vurderes på hver installasjon i forhold til antallet på S&amp;R laget.</a:t>
            </a:r>
            <a:endParaRPr lang="nb-NO" sz="3200" dirty="0"/>
          </a:p>
          <a:p>
            <a:pPr marL="0" indent="0">
              <a:buNone/>
            </a:pPr>
            <a:endParaRPr lang="nb-NO" sz="32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50145" y="1789698"/>
            <a:ext cx="1495425" cy="4000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8450145" y="5790198"/>
            <a:ext cx="156754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900" dirty="0">
                <a:solidFill>
                  <a:srgbClr val="333333"/>
                </a:solidFill>
                <a:latin typeface="Arial" pitchFamily="34" charset="0"/>
                <a:cs typeface="Arial" pitchFamily="34" charset="0"/>
              </a:rPr>
              <a:t>En modell av </a:t>
            </a:r>
            <a:r>
              <a:rPr lang="nb-NO" sz="900" dirty="0">
                <a:solidFill>
                  <a:srgbClr val="333333"/>
                </a:solidFill>
              </a:rPr>
              <a:t>MICROCHEM® 4000 </a:t>
            </a:r>
            <a:endParaRPr lang="en-US" sz="900" dirty="0" err="1">
              <a:solidFill>
                <a:srgbClr val="333333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968686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2478" y="217217"/>
            <a:ext cx="4315522" cy="58428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014496"/>
          </a:xfrm>
        </p:spPr>
        <p:txBody>
          <a:bodyPr>
            <a:normAutofit fontScale="90000"/>
          </a:bodyPr>
          <a:lstStyle/>
          <a:p>
            <a:r>
              <a:rPr lang="nb-NO" sz="4000" dirty="0"/>
              <a:t>Organisering av innsats ved </a:t>
            </a:r>
            <a:br>
              <a:rPr lang="nb-NO" sz="4000" dirty="0"/>
            </a:br>
            <a:r>
              <a:rPr lang="nb-NO" sz="4000" dirty="0"/>
              <a:t>kjemikalieuhell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838200" y="2045367"/>
            <a:ext cx="10515600" cy="413159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b-NO" sz="2000" b="1" dirty="0"/>
              <a:t>Skadestedet må avsperres</a:t>
            </a:r>
          </a:p>
          <a:p>
            <a:r>
              <a:rPr lang="nb-NO" sz="2000" dirty="0"/>
              <a:t>En indre og ytre grense bør defineres og                                                        </a:t>
            </a:r>
            <a:br>
              <a:rPr lang="nb-NO" sz="2000" dirty="0"/>
            </a:br>
            <a:r>
              <a:rPr lang="nb-NO" sz="2000" dirty="0"/>
              <a:t>merkes. Innenfor indre grense (risikosone)                                                            </a:t>
            </a:r>
            <a:br>
              <a:rPr lang="nb-NO" sz="2000" dirty="0"/>
            </a:br>
            <a:r>
              <a:rPr lang="nb-NO" sz="2000" dirty="0"/>
              <a:t>skal kun personer iført kjemikalie verneutstyr                                                            </a:t>
            </a:r>
            <a:br>
              <a:rPr lang="nb-NO" sz="2000" dirty="0"/>
            </a:br>
            <a:r>
              <a:rPr lang="nb-NO" sz="2000" dirty="0"/>
              <a:t>oppholde seg</a:t>
            </a:r>
          </a:p>
          <a:p>
            <a:r>
              <a:rPr lang="nb-NO" sz="2000" dirty="0"/>
              <a:t>Mellom indre og ytre grense (arbeidssone)                                                           </a:t>
            </a:r>
            <a:br>
              <a:rPr lang="nb-NO" sz="2000" dirty="0"/>
            </a:br>
            <a:r>
              <a:rPr lang="nb-NO" sz="2000" dirty="0"/>
              <a:t>opprettes basepunkt, depot og saneringsplass</a:t>
            </a:r>
          </a:p>
          <a:p>
            <a:r>
              <a:rPr lang="nb-NO" sz="2000" dirty="0"/>
              <a:t>Utenfor ytre grense defineres som sikkert område</a:t>
            </a:r>
          </a:p>
        </p:txBody>
      </p:sp>
    </p:spTree>
    <p:extLst>
      <p:ext uri="{BB962C8B-B14F-4D97-AF65-F5344CB8AC3E}">
        <p14:creationId xmlns:p14="http://schemas.microsoft.com/office/powerpoint/2010/main" val="19113253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2478" y="217217"/>
            <a:ext cx="4315522" cy="58428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4000" dirty="0"/>
              <a:t>Organisering av innsats ved </a:t>
            </a:r>
            <a:br>
              <a:rPr lang="nb-NO" sz="4000" dirty="0"/>
            </a:br>
            <a:r>
              <a:rPr lang="nb-NO" sz="4000" dirty="0"/>
              <a:t>kjemikalieuhell forts.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nb-NO" sz="2000" b="1" dirty="0"/>
              <a:t>Det bør opprettes en inngang og utgang</a:t>
            </a:r>
            <a:endParaRPr lang="nb-NO" sz="2000" dirty="0"/>
          </a:p>
          <a:p>
            <a:r>
              <a:rPr lang="nb-NO" sz="2000" dirty="0"/>
              <a:t>Inngang og utgang fra risikosone bør holdes                                                                    </a:t>
            </a:r>
            <a:br>
              <a:rPr lang="nb-NO" sz="2000" dirty="0"/>
            </a:br>
            <a:r>
              <a:rPr lang="nb-NO" sz="2000" dirty="0"/>
              <a:t>avskilt fra hverandre</a:t>
            </a:r>
          </a:p>
          <a:p>
            <a:r>
              <a:rPr lang="nb-NO" sz="2000" dirty="0"/>
              <a:t>Saneringsplass i arbeidssone</a:t>
            </a:r>
          </a:p>
          <a:p>
            <a:endParaRPr lang="nb-NO" sz="2000" dirty="0"/>
          </a:p>
          <a:p>
            <a:pPr marL="0" indent="0">
              <a:buNone/>
            </a:pPr>
            <a:r>
              <a:rPr lang="nb-NO" sz="2000" b="1" dirty="0"/>
              <a:t>Depot opprettes</a:t>
            </a:r>
            <a:endParaRPr lang="nb-NO" sz="2000" dirty="0"/>
          </a:p>
          <a:p>
            <a:r>
              <a:rPr lang="nb-NO" sz="2000" dirty="0"/>
              <a:t>Depot med førstehjelpsutstyr,                                                                         </a:t>
            </a:r>
            <a:br>
              <a:rPr lang="nb-NO" sz="2000" dirty="0"/>
            </a:br>
            <a:r>
              <a:rPr lang="nb-NO" sz="2000" dirty="0"/>
              <a:t>reserveflasker og annet redningsutstyr                                                            </a:t>
            </a:r>
            <a:br>
              <a:rPr lang="nb-NO" sz="2000" dirty="0"/>
            </a:br>
            <a:r>
              <a:rPr lang="nb-NO" sz="2000" dirty="0"/>
              <a:t>opprettes ved basepunktet</a:t>
            </a:r>
          </a:p>
        </p:txBody>
      </p:sp>
    </p:spTree>
    <p:extLst>
      <p:ext uri="{BB962C8B-B14F-4D97-AF65-F5344CB8AC3E}">
        <p14:creationId xmlns:p14="http://schemas.microsoft.com/office/powerpoint/2010/main" val="294148579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3FE513C-00F6-4EA4-9267-1DF77CC64E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62096"/>
          </a:xfrm>
        </p:spPr>
        <p:txBody>
          <a:bodyPr>
            <a:normAutofit/>
          </a:bodyPr>
          <a:lstStyle/>
          <a:p>
            <a:r>
              <a:rPr lang="nb-NO" sz="4000" dirty="0"/>
              <a:t>PRAKTISK TRENING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8AD85007-E9C9-46D1-92AC-C62BD00347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32021"/>
            <a:ext cx="10515600" cy="464494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b-NO" sz="2000" b="1" dirty="0"/>
              <a:t>Case:</a:t>
            </a:r>
          </a:p>
          <a:p>
            <a:r>
              <a:rPr lang="nb-NO" sz="2000" dirty="0"/>
              <a:t>Kjemikalieutslipp som følge av at en truck har kjørt inn i en beholder med ukjent kjemikalie (andre eksempel; beholder faller fra kran, lekkasje fra tank/beholder etc.)</a:t>
            </a:r>
          </a:p>
          <a:p>
            <a:r>
              <a:rPr lang="nb-NO" sz="2000" dirty="0"/>
              <a:t>En person er fastklemt og har fått kjemikalier på seg</a:t>
            </a:r>
          </a:p>
          <a:p>
            <a:endParaRPr lang="nb-NO" sz="2000" dirty="0"/>
          </a:p>
          <a:p>
            <a:pPr marL="0" indent="-46037">
              <a:buNone/>
            </a:pPr>
            <a:r>
              <a:rPr lang="nb-NO" sz="2000" b="1" dirty="0"/>
              <a:t>Treningsmoment:</a:t>
            </a:r>
          </a:p>
          <a:p>
            <a:r>
              <a:rPr lang="nb-NO" sz="2000" dirty="0"/>
              <a:t>Informasjon og planlegging</a:t>
            </a:r>
          </a:p>
          <a:p>
            <a:r>
              <a:rPr lang="nb-NO" sz="2000" dirty="0"/>
              <a:t>Bruk av brannbekledning, røykdykkerutstyr, kjemikalievern utstyr?</a:t>
            </a:r>
          </a:p>
          <a:p>
            <a:r>
              <a:rPr lang="nb-NO" sz="2000" dirty="0"/>
              <a:t>Kommunikasjon</a:t>
            </a:r>
          </a:p>
          <a:p>
            <a:r>
              <a:rPr lang="nb-NO" sz="2000" dirty="0"/>
              <a:t>Avsperring, sanering</a:t>
            </a:r>
          </a:p>
          <a:p>
            <a:r>
              <a:rPr lang="nb-NO" sz="2000" dirty="0"/>
              <a:t>Ledelse</a:t>
            </a:r>
          </a:p>
          <a:p>
            <a:endParaRPr lang="nb-NO" sz="2000" dirty="0"/>
          </a:p>
          <a:p>
            <a:pPr marL="0" indent="0">
              <a:buNone/>
            </a:pP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3349555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F05230CC-467E-426D-9009-AAE20B9193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nb-NO" sz="4000" dirty="0"/>
              <a:t>EVALUERING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07543850-F1C3-49ED-8B9D-6B5E48CD26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20078"/>
            <a:ext cx="10515600" cy="455688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nb-NO" sz="2000" dirty="0"/>
              <a:t>Kort </a:t>
            </a:r>
            <a:r>
              <a:rPr lang="nb-NO" sz="2000"/>
              <a:t>oppsummering </a:t>
            </a:r>
          </a:p>
          <a:p>
            <a:pPr marL="0" indent="0">
              <a:buNone/>
            </a:pPr>
            <a:r>
              <a:rPr lang="nb-NO" sz="2000"/>
              <a:t>Evaluering </a:t>
            </a:r>
            <a:r>
              <a:rPr lang="nb-NO" sz="2000" dirty="0"/>
              <a:t>av tidsforbruk.</a:t>
            </a:r>
          </a:p>
        </p:txBody>
      </p:sp>
    </p:spTree>
    <p:extLst>
      <p:ext uri="{BB962C8B-B14F-4D97-AF65-F5344CB8AC3E}">
        <p14:creationId xmlns:p14="http://schemas.microsoft.com/office/powerpoint/2010/main" val="38474520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</TotalTime>
  <Words>354</Words>
  <Application>Microsoft Office PowerPoint</Application>
  <PresentationFormat>Widescreen</PresentationFormat>
  <Paragraphs>62</Paragraphs>
  <Slides>8</Slides>
  <Notes>3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8</vt:i4>
      </vt:variant>
    </vt:vector>
  </HeadingPairs>
  <TitlesOfParts>
    <vt:vector size="12" baseType="lpstr">
      <vt:lpstr>Arial</vt:lpstr>
      <vt:lpstr>Calibri</vt:lpstr>
      <vt:lpstr>Calibri Light</vt:lpstr>
      <vt:lpstr>Office-tema</vt:lpstr>
      <vt:lpstr>MODULBASERT TRENING FOR SØK OG REDNINGSPERSONELL </vt:lpstr>
      <vt:lpstr>INNHOLD</vt:lpstr>
      <vt:lpstr>KJEMIKALIER</vt:lpstr>
      <vt:lpstr>Verneutstyr – standard mal i UPN/bruk selskapets utstyr</vt:lpstr>
      <vt:lpstr>Organisering av innsats ved  kjemikalieuhell</vt:lpstr>
      <vt:lpstr>Organisering av innsats ved  kjemikalieuhell forts.</vt:lpstr>
      <vt:lpstr>PRAKTISK TRENING</vt:lpstr>
      <vt:lpstr>EVALUERING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MODULBASERT TRENING FOR MOB BÅT PERSONELL</dc:title>
  <dc:creator>Marita R Dorga</dc:creator>
  <cp:lastModifiedBy>Målfrid Rønnevik</cp:lastModifiedBy>
  <cp:revision>16</cp:revision>
  <dcterms:created xsi:type="dcterms:W3CDTF">2018-10-31T09:41:16Z</dcterms:created>
  <dcterms:modified xsi:type="dcterms:W3CDTF">2019-01-03T13:26:55Z</dcterms:modified>
</cp:coreProperties>
</file>