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9" r:id="rId4"/>
    <p:sldId id="261" r:id="rId5"/>
    <p:sldId id="273" r:id="rId6"/>
    <p:sldId id="274" r:id="rId7"/>
    <p:sldId id="271" r:id="rId8"/>
    <p:sldId id="264" r:id="rId9"/>
    <p:sldId id="262" r:id="rId10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E6985D-8D42-4B54-BA51-2E12229F214B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2A4998-1DCA-4569-A44D-F3894DFC230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94485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Svar:</a:t>
            </a:r>
          </a:p>
          <a:p>
            <a:r>
              <a:rPr lang="nb-NO" dirty="0"/>
              <a:t>En gassmåler måler fra 0-100 LEL</a:t>
            </a:r>
            <a:r>
              <a:rPr lang="nb-NO" baseline="0" dirty="0"/>
              <a:t> (NE-nedre eksplosjonsområde)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FF7843-4A54-4223-9875-8725E644BDD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202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Slukkeklasser:</a:t>
            </a:r>
            <a:r>
              <a:rPr lang="nb-NO" baseline="0" dirty="0"/>
              <a:t> </a:t>
            </a:r>
          </a:p>
          <a:p>
            <a:r>
              <a:rPr lang="nb-NO" baseline="0" dirty="0"/>
              <a:t>A – faste stoff</a:t>
            </a:r>
          </a:p>
          <a:p>
            <a:r>
              <a:rPr lang="nb-NO" baseline="0" dirty="0"/>
              <a:t>B – væsker</a:t>
            </a:r>
          </a:p>
          <a:p>
            <a:r>
              <a:rPr lang="nb-NO" baseline="0" dirty="0"/>
              <a:t>C – gass</a:t>
            </a:r>
          </a:p>
          <a:p>
            <a:r>
              <a:rPr lang="nb-NO" baseline="0" dirty="0"/>
              <a:t>D – metall</a:t>
            </a:r>
          </a:p>
          <a:p>
            <a:r>
              <a:rPr lang="nb-NO" baseline="0" dirty="0"/>
              <a:t>E – elektrisk (gått ut – skal være merket på hvert enkelt apparat dersom det kan brukes mot elektrisk utstyr)</a:t>
            </a:r>
          </a:p>
          <a:p>
            <a:r>
              <a:rPr lang="nb-NO" baseline="0" dirty="0"/>
              <a:t>F - frityr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FF7843-4A54-4223-9875-8725E644BDD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9706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FF7843-4A54-4223-9875-8725E644BDD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961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1B2F5E6-0622-4E76-9EAE-C717B22072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FE198D1-2ACC-4CA4-A191-B345CE010C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D820596-AAA0-453B-9782-AB329EE09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AED6DB4-FAE3-4E05-A0BC-9483E5F8D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FC1FD82-DE7A-415E-B2BC-C2D135C50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2330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B9E192C-50C5-4724-9B54-7AAF66FE9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1CFCE1F-3892-4752-AF04-99F10446F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D384A41-4380-44EA-951F-19362FF10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57F7AC9-22A4-4A37-846F-5D775E973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9062737-AB30-4A16-A6E4-880ED635D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5763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D285536-A3CF-491E-B6CE-FFD2BECA47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B82387D-26C5-4BE8-A5F4-C6803FAC7B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5FB393F-F481-4FC7-B206-99E8BD86B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3B3F4F8-AAA5-41CA-809C-754EA77F9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1FE54C3-9E48-47DB-A099-6DF4D1798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3964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E8120E5-580D-4A63-ABD8-C9271FF7E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9FB13AC-9481-403B-9358-06DA142CE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CD4C8A7-A7B8-4C15-BEA8-D2A4DC41D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F789F10-7730-4B2A-893C-11D8E7DFB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F35DEF8-D333-419B-B176-2C8BC4484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8215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E8AB61-AB16-453D-9E6A-8D453112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A58D91D-855D-416B-B79C-088D09403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FD96317-4139-4CD3-B5E3-90600EC01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D62FE84-D220-4695-A568-A263C58C6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E2273E6-4C8B-4611-939C-CC9F11E2E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4222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BA20662-ED11-4BCC-9AE3-CB4C3E942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2EAD452-28BE-41F4-AEDB-C558D02D5F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F714164-0702-46D4-AC53-1A8F0DCAD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8ECA567-ADAF-4F03-9A66-15F197A7B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CB972F7-2C09-419F-A2E6-6E93835C7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2DCA6FA-00E9-4B45-A875-60BB6B423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0203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2CA9505-BB07-44A0-8609-9D3F0FBD8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BB6BB24-2E55-4377-956C-91E6FB1423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AE71552-C683-4A7F-8CDF-0B66788371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2593F0BD-6A0F-450B-BC60-9EEF80877B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16EE4913-F053-46FF-8F2B-C11A9769AF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814A7677-9A44-4439-A85E-21B5B8011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CC13A71-4B9C-4C97-84CC-140241D8F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AEA96B85-95BD-4E5B-917B-0B8C13512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1967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DE4ACB3-7521-480C-B1DE-D2E7CF668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EAD943E3-1FDD-411F-8BEC-7E00539C5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C09A4C23-AA38-4CE7-B8CE-A65D56621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49FCF315-579F-4616-888C-14572E796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369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1491B91B-F31B-4882-8F1C-FF182EAED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78930D10-1241-4580-9727-A402A4D6B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9D1E3A0E-274A-4709-BB26-9EC68D62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6192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FB811D9-AD2E-49A1-ACFB-9266B419D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CC700C9-2C38-43ED-91F3-7532479B8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5888AC7-E793-4D25-AFA7-3E5AD1D39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C7BEB3F-C057-4D91-BB0A-6BF7EF20C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DE36D2B-D2A8-44FA-AA05-19197FE60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0B26251-8D84-4F76-A7C9-ABA0C13F1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9437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D9DAD24-A438-4C22-AE3A-DAC0BD629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D005642-C2D0-4F9C-86D3-4154565396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8B7AEA6-1330-4F7A-A93D-74DB569AC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41B6C58-7E50-4DA8-82FB-996832655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0997C9C-6D75-405B-9594-071419216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E774DCB-8F7D-4E39-9A28-52577F4DC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371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6327D493-245F-4082-BD42-46B71E95B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81F8601-CB00-44D9-B093-88DC788E0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592C411-7891-4BD1-8294-6E872CD623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24015A4-9274-43FE-8530-99151BACA6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3252036-8628-4530-AE31-585CA16350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4130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9A465B3-DFAA-4792-9E72-12A548F4EA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91935"/>
            <a:ext cx="9144000" cy="2387600"/>
          </a:xfrm>
        </p:spPr>
        <p:txBody>
          <a:bodyPr>
            <a:noAutofit/>
          </a:bodyPr>
          <a:lstStyle/>
          <a:p>
            <a:r>
              <a:rPr lang="nb-NO" sz="4400" b="1" dirty="0"/>
              <a:t>MODULBASERT TRENING FOR SØK OG REDNINGSPERSONELL</a:t>
            </a:r>
            <a:br>
              <a:rPr lang="en-US" sz="4400" dirty="0"/>
            </a:br>
            <a:endParaRPr lang="nb-NO" sz="4400" dirty="0"/>
          </a:p>
        </p:txBody>
      </p:sp>
      <p:sp>
        <p:nvSpPr>
          <p:cNvPr id="4" name="Tittel 1">
            <a:extLst>
              <a:ext uri="{FF2B5EF4-FFF2-40B4-BE49-F238E27FC236}">
                <a16:creationId xmlns:a16="http://schemas.microsoft.com/office/drawing/2014/main" id="{7E1FD86E-1F53-40C9-B8D5-3D8C9EBB16A5}"/>
              </a:ext>
            </a:extLst>
          </p:cNvPr>
          <p:cNvSpPr txBox="1">
            <a:spLocks/>
          </p:cNvSpPr>
          <p:nvPr/>
        </p:nvSpPr>
        <p:spPr>
          <a:xfrm>
            <a:off x="1524000" y="3277358"/>
            <a:ext cx="9144000" cy="178165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4000" dirty="0"/>
              <a:t>MODUL: 7</a:t>
            </a:r>
            <a:br>
              <a:rPr lang="en-US" sz="4000" dirty="0"/>
            </a:br>
            <a:r>
              <a:rPr lang="nb-NO" sz="4000" dirty="0"/>
              <a:t>BRANNTEORI OG SLUKKEMIDLER</a:t>
            </a:r>
            <a:endParaRPr lang="nb-NO" sz="4400" dirty="0"/>
          </a:p>
        </p:txBody>
      </p:sp>
    </p:spTree>
    <p:extLst>
      <p:ext uri="{BB962C8B-B14F-4D97-AF65-F5344CB8AC3E}">
        <p14:creationId xmlns:p14="http://schemas.microsoft.com/office/powerpoint/2010/main" val="4247707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6AC4DB5-86A9-43F3-8149-CAC7A89FF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9214"/>
          </a:xfrm>
        </p:spPr>
        <p:txBody>
          <a:bodyPr>
            <a:normAutofit fontScale="90000"/>
          </a:bodyPr>
          <a:lstStyle/>
          <a:p>
            <a:r>
              <a:rPr lang="nb-NO" dirty="0">
                <a:solidFill>
                  <a:srgbClr val="333333"/>
                </a:solidFill>
              </a:rPr>
              <a:t>INNHOLD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0D6FDC3-DC74-4EA6-8CD9-9199BDE87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1916"/>
            <a:ext cx="10515600" cy="4685047"/>
          </a:xfrm>
        </p:spPr>
        <p:txBody>
          <a:bodyPr>
            <a:noAutofit/>
          </a:bodyPr>
          <a:lstStyle/>
          <a:p>
            <a:r>
              <a:rPr lang="nb-NO" sz="1800" dirty="0"/>
              <a:t>Brannteori </a:t>
            </a:r>
          </a:p>
          <a:p>
            <a:r>
              <a:rPr lang="nb-NO" sz="1800" dirty="0"/>
              <a:t>Slukkemidler</a:t>
            </a:r>
          </a:p>
          <a:p>
            <a:r>
              <a:rPr lang="nb-NO" sz="1800" dirty="0"/>
              <a:t>Praktisk trening på oppstilling av slangelag, bruk av skum, bruk av strålerør, velge rett type strålerør til formål og bruk av mobile vannkanoner.</a:t>
            </a:r>
          </a:p>
        </p:txBody>
      </p:sp>
    </p:spTree>
    <p:extLst>
      <p:ext uri="{BB962C8B-B14F-4D97-AF65-F5344CB8AC3E}">
        <p14:creationId xmlns:p14="http://schemas.microsoft.com/office/powerpoint/2010/main" val="2463692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9801"/>
          </a:xfrm>
        </p:spPr>
        <p:txBody>
          <a:bodyPr>
            <a:normAutofit/>
          </a:bodyPr>
          <a:lstStyle/>
          <a:p>
            <a:r>
              <a:rPr lang="nb-NO" sz="4000" dirty="0"/>
              <a:t>BRANNTEORI</a:t>
            </a:r>
            <a:endParaRPr lang="en-US" sz="400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4182F74-E39F-4D73-B10E-DF7CDB834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000" dirty="0"/>
              <a:t>Branntrekanten består av</a:t>
            </a:r>
          </a:p>
          <a:p>
            <a:endParaRPr lang="nb-NO" sz="2000" dirty="0"/>
          </a:p>
          <a:p>
            <a:pPr marL="0" indent="0">
              <a:buNone/>
            </a:pPr>
            <a:endParaRPr lang="nb-NO" sz="2000" dirty="0"/>
          </a:p>
          <a:p>
            <a:r>
              <a:rPr lang="nb-NO" sz="2000" b="1" dirty="0"/>
              <a:t>Flammepunkt: </a:t>
            </a:r>
          </a:p>
          <a:p>
            <a:r>
              <a:rPr lang="nb-NO" sz="2000" dirty="0"/>
              <a:t>Den laveste temperaturen hvor en brennbar væske utvikler så mye damp at blandingen damp og luft kan antennes (eks. bensin -38⁰C og diesel 60 ⁰C). </a:t>
            </a:r>
          </a:p>
          <a:p>
            <a:endParaRPr lang="nb-NO" sz="2000" dirty="0"/>
          </a:p>
          <a:p>
            <a:endParaRPr lang="nb-NO" sz="2000" dirty="0"/>
          </a:p>
          <a:p>
            <a:r>
              <a:rPr lang="nb-NO" sz="2000" b="1" dirty="0" err="1"/>
              <a:t>Tenntemperatur</a:t>
            </a:r>
            <a:r>
              <a:rPr lang="nb-NO" sz="2000" b="1" dirty="0"/>
              <a:t>: </a:t>
            </a:r>
          </a:p>
          <a:p>
            <a:r>
              <a:rPr lang="nb-NO" sz="2000" dirty="0"/>
              <a:t>Den laveste temperaturen hvor et stoff antenner uten bruk av en </a:t>
            </a:r>
            <a:r>
              <a:rPr lang="nb-NO" sz="2000" dirty="0" err="1"/>
              <a:t>tennkilde</a:t>
            </a:r>
            <a:r>
              <a:rPr lang="nb-NO" sz="2000" dirty="0"/>
              <a:t> (eks. bensin 400 ⁰C og diesel 220 ⁰C). </a:t>
            </a:r>
          </a:p>
          <a:p>
            <a:pPr marL="0" indent="0">
              <a:buNone/>
            </a:pPr>
            <a:endParaRPr lang="nb-NO" sz="2000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2EC5DF6-4473-4F0A-BB07-378485A562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8420" y="777875"/>
            <a:ext cx="2276475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8827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9E11905-BA98-4171-B6A4-B2D9BFEE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7936"/>
          </a:xfrm>
        </p:spPr>
        <p:txBody>
          <a:bodyPr>
            <a:normAutofit/>
          </a:bodyPr>
          <a:lstStyle/>
          <a:p>
            <a:r>
              <a:rPr lang="nb-NO" sz="4000" cap="all" dirty="0"/>
              <a:t>Brannteori - slukkeprinsipper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3749D38-EB36-40AE-BE8F-50537F5402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27095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1800" dirty="0"/>
              <a:t>Hvilke fire prinsipper kan benyttes for å slukke en brann?</a:t>
            </a:r>
          </a:p>
          <a:p>
            <a:r>
              <a:rPr lang="nb-NO" sz="1800" dirty="0"/>
              <a:t>Fjerne brenselet (stenge gasstilførsel, bære ut det som brenner, spenningsutkobling)</a:t>
            </a:r>
          </a:p>
          <a:p>
            <a:r>
              <a:rPr lang="nb-NO" sz="1800" dirty="0"/>
              <a:t>Kjøle temperaturen (eks. vann)</a:t>
            </a:r>
          </a:p>
          <a:p>
            <a:r>
              <a:rPr lang="nb-NO" sz="1800" dirty="0"/>
              <a:t>Kvele - fjerne tilgang på oksygen (eks. CO2, </a:t>
            </a:r>
            <a:r>
              <a:rPr lang="nb-NO" sz="1800" dirty="0" err="1"/>
              <a:t>inergen</a:t>
            </a:r>
            <a:r>
              <a:rPr lang="nb-NO" sz="1800" dirty="0"/>
              <a:t> og skum)</a:t>
            </a:r>
          </a:p>
          <a:p>
            <a:r>
              <a:rPr lang="nb-NO" sz="1800" dirty="0"/>
              <a:t>Bryte kjedereaksjonen (eks. pulver)</a:t>
            </a:r>
          </a:p>
          <a:p>
            <a:endParaRPr lang="nb-NO" sz="1800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4290962-3C92-47B6-AECA-EEE4CF7503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0694" y="2965713"/>
            <a:ext cx="3688464" cy="32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0953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775" y="3469107"/>
            <a:ext cx="5357596" cy="2376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713" y="1439672"/>
            <a:ext cx="4090559" cy="1911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33676" y="337637"/>
            <a:ext cx="8640762" cy="900112"/>
          </a:xfrm>
        </p:spPr>
        <p:txBody>
          <a:bodyPr>
            <a:normAutofit/>
          </a:bodyPr>
          <a:lstStyle/>
          <a:p>
            <a:r>
              <a:rPr lang="nb-NO" sz="4000" dirty="0"/>
              <a:t>Gass og eksplosjonsområde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733676" y="1383672"/>
            <a:ext cx="8640762" cy="5102352"/>
          </a:xfrm>
        </p:spPr>
        <p:txBody>
          <a:bodyPr>
            <a:noAutofit/>
          </a:bodyPr>
          <a:lstStyle/>
          <a:p>
            <a:r>
              <a:rPr lang="nb-NO" sz="2000" b="1" dirty="0"/>
              <a:t>Eksplosjonsområde </a:t>
            </a:r>
            <a:r>
              <a:rPr lang="nb-NO" sz="2000" dirty="0"/>
              <a:t>er området hvor                                              blandingsforholdet mellom brennbar damp                                                               og luft kan antenne eller eksplodere. </a:t>
            </a:r>
          </a:p>
          <a:p>
            <a:endParaRPr lang="nb-NO" sz="2000" dirty="0"/>
          </a:p>
          <a:p>
            <a:r>
              <a:rPr lang="nb-NO" sz="2000" b="1" dirty="0"/>
              <a:t>Eksplosjonsområdet </a:t>
            </a:r>
            <a:r>
              <a:rPr lang="nb-NO" sz="2000" dirty="0"/>
              <a:t>ligger mellom nedre                                                eksplosjonsområde (LEL) og øvre                                                             eksplosjonsområde (UEL). </a:t>
            </a:r>
          </a:p>
          <a:p>
            <a:endParaRPr lang="nb-NO" sz="2000" dirty="0"/>
          </a:p>
          <a:p>
            <a:r>
              <a:rPr lang="nb-NO" sz="2000" dirty="0"/>
              <a:t>Gassens eksplosjonsområde har                                                                                  stor betydning for en eventuell                                                                                           innsats. </a:t>
            </a:r>
            <a:endParaRPr lang="nb-NO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b-NO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b-NO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b-NO" sz="2000" b="1" dirty="0"/>
              <a:t>                                                      </a:t>
            </a:r>
            <a:br>
              <a:rPr lang="nb-NO" sz="2000" b="1" dirty="0"/>
            </a:br>
            <a:r>
              <a:rPr lang="nb-NO" sz="2000" b="1" dirty="0"/>
              <a:t>Hvor i blandingsforholdet måler en gassmåler?</a:t>
            </a:r>
            <a:endParaRPr lang="nb-NO" sz="2000" dirty="0"/>
          </a:p>
          <a:p>
            <a:endParaRPr lang="nb-NO" sz="2000" dirty="0"/>
          </a:p>
        </p:txBody>
      </p:sp>
      <p:sp>
        <p:nvSpPr>
          <p:cNvPr id="7" name="Oval 6"/>
          <p:cNvSpPr/>
          <p:nvPr/>
        </p:nvSpPr>
        <p:spPr>
          <a:xfrm>
            <a:off x="6202190" y="4833462"/>
            <a:ext cx="846161" cy="504968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482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715486"/>
            <a:ext cx="8640762" cy="490179"/>
          </a:xfrm>
        </p:spPr>
        <p:txBody>
          <a:bodyPr>
            <a:normAutofit fontScale="90000"/>
          </a:bodyPr>
          <a:lstStyle/>
          <a:p>
            <a:r>
              <a:rPr lang="nb-NO" dirty="0">
                <a:solidFill>
                  <a:schemeClr val="tx1"/>
                </a:solidFill>
              </a:rPr>
              <a:t>Mobile slukkemidler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496020"/>
            <a:ext cx="8640762" cy="431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b="1" dirty="0">
                <a:solidFill>
                  <a:schemeClr val="tx1"/>
                </a:solidFill>
              </a:rPr>
              <a:t>Vurdere slukkeeffekt for:</a:t>
            </a:r>
          </a:p>
          <a:p>
            <a:r>
              <a:rPr lang="nb-NO" sz="2000" dirty="0"/>
              <a:t>Brannslange</a:t>
            </a:r>
          </a:p>
          <a:p>
            <a:r>
              <a:rPr lang="nb-NO" sz="2000" dirty="0"/>
              <a:t>Vannslokkere (klasse A) </a:t>
            </a:r>
          </a:p>
          <a:p>
            <a:r>
              <a:rPr lang="nb-NO" sz="2000" dirty="0"/>
              <a:t>CO2 slokkere (klasse B) </a:t>
            </a:r>
          </a:p>
          <a:p>
            <a:r>
              <a:rPr lang="nb-NO" sz="2000" dirty="0"/>
              <a:t>Skumslokkere (klasse AB &amp; B) </a:t>
            </a:r>
          </a:p>
          <a:p>
            <a:r>
              <a:rPr lang="nb-NO" sz="2000" dirty="0"/>
              <a:t>Pulverslokkere (Klasse ABC, BC, AB &amp; B)</a:t>
            </a:r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r>
              <a:rPr lang="nb-NO" sz="2000" b="1" dirty="0"/>
              <a:t>Hvilke områder har dårlig / ikke dekning av faste slukkesystemer og det er påkrevd med manuell innsats?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78818" y="1560950"/>
            <a:ext cx="1839075" cy="1754326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r>
              <a:rPr lang="nb-NO" dirty="0">
                <a:solidFill>
                  <a:srgbClr val="333333"/>
                </a:solidFill>
              </a:rPr>
              <a:t>Slukkeklasser: </a:t>
            </a:r>
          </a:p>
          <a:p>
            <a:r>
              <a:rPr lang="nb-NO" dirty="0">
                <a:solidFill>
                  <a:srgbClr val="333333"/>
                </a:solidFill>
              </a:rPr>
              <a:t>A – faste stoff</a:t>
            </a:r>
          </a:p>
          <a:p>
            <a:r>
              <a:rPr lang="nb-NO" dirty="0">
                <a:solidFill>
                  <a:srgbClr val="333333"/>
                </a:solidFill>
              </a:rPr>
              <a:t>B – væsker</a:t>
            </a:r>
          </a:p>
          <a:p>
            <a:r>
              <a:rPr lang="nb-NO" dirty="0">
                <a:solidFill>
                  <a:srgbClr val="333333"/>
                </a:solidFill>
              </a:rPr>
              <a:t>C – gass</a:t>
            </a:r>
          </a:p>
          <a:p>
            <a:r>
              <a:rPr lang="nb-NO" dirty="0">
                <a:solidFill>
                  <a:srgbClr val="333333"/>
                </a:solidFill>
              </a:rPr>
              <a:t>D – metall</a:t>
            </a:r>
          </a:p>
          <a:p>
            <a:r>
              <a:rPr lang="nb-NO" dirty="0">
                <a:solidFill>
                  <a:srgbClr val="333333"/>
                </a:solidFill>
              </a:rPr>
              <a:t>F - frityr</a:t>
            </a:r>
          </a:p>
        </p:txBody>
      </p:sp>
    </p:spTree>
    <p:extLst>
      <p:ext uri="{BB962C8B-B14F-4D97-AF65-F5344CB8AC3E}">
        <p14:creationId xmlns:p14="http://schemas.microsoft.com/office/powerpoint/2010/main" val="1127119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4188" y="312409"/>
            <a:ext cx="10291011" cy="900112"/>
          </a:xfrm>
        </p:spPr>
        <p:txBody>
          <a:bodyPr>
            <a:noAutofit/>
          </a:bodyPr>
          <a:lstStyle/>
          <a:p>
            <a:r>
              <a:rPr lang="nb-NO" sz="4000" dirty="0"/>
              <a:t>Arbeidsfordeling - brannslange</a:t>
            </a:r>
            <a:endParaRPr lang="en-US" sz="4000" dirty="0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796C4847-C00D-468C-A804-9AEEC36CC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000" dirty="0"/>
              <a:t>Normalutlegg: 1 x 2,5” slange, 1 grenrør, 2 x 1,5” slanger og 2 strålerør</a:t>
            </a:r>
          </a:p>
          <a:p>
            <a:endParaRPr lang="nb-NO" sz="2000" dirty="0"/>
          </a:p>
          <a:p>
            <a:endParaRPr lang="nb-NO" sz="2000" dirty="0"/>
          </a:p>
          <a:p>
            <a:pPr marL="0" indent="0">
              <a:buNone/>
            </a:pPr>
            <a:endParaRPr lang="nb-NO" sz="2000" dirty="0"/>
          </a:p>
          <a:p>
            <a:r>
              <a:rPr lang="nb-NO" sz="2000" dirty="0"/>
              <a:t>S&amp;R-lag leder – lede, sikre retrett og unnsette </a:t>
            </a:r>
          </a:p>
          <a:p>
            <a:r>
              <a:rPr lang="nb-NO" sz="2000" dirty="0"/>
              <a:t>Røykdykker 1 – Betjene strålerør</a:t>
            </a:r>
          </a:p>
          <a:p>
            <a:r>
              <a:rPr lang="nb-NO" sz="2000" dirty="0"/>
              <a:t>Røykdykker 2 – Påse at røykdykker 1 har nok slange</a:t>
            </a:r>
          </a:p>
          <a:p>
            <a:endParaRPr lang="nb-NO" sz="2000" dirty="0"/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49F9051D-D296-40B4-8DB1-2D1A0B530F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1597" y="2491581"/>
            <a:ext cx="3086100" cy="301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9923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dirty="0"/>
              <a:t>Praktisk trening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b="1" dirty="0"/>
              <a:t>Case:</a:t>
            </a:r>
          </a:p>
          <a:p>
            <a:pPr lvl="1"/>
            <a:r>
              <a:rPr lang="nb-NO" sz="2000" dirty="0"/>
              <a:t>Brann i lager, tavlerom, etc.</a:t>
            </a:r>
          </a:p>
          <a:p>
            <a:pPr lvl="1"/>
            <a:endParaRPr lang="nb-NO" sz="2000" dirty="0"/>
          </a:p>
          <a:p>
            <a:pPr marL="0" indent="-46037">
              <a:buNone/>
            </a:pPr>
            <a:r>
              <a:rPr lang="nb-NO" sz="2000" b="1" dirty="0"/>
              <a:t>Treningsmoment:</a:t>
            </a:r>
          </a:p>
          <a:p>
            <a:r>
              <a:rPr lang="nb-NO" sz="2000" dirty="0"/>
              <a:t>Informasjon, planlegging av innsats og plassering av basepunkt</a:t>
            </a:r>
          </a:p>
          <a:p>
            <a:r>
              <a:rPr lang="nb-NO" sz="2000" dirty="0"/>
              <a:t>Påkledning av brannbekledning og røykdykkerutstyr</a:t>
            </a:r>
          </a:p>
          <a:p>
            <a:r>
              <a:rPr lang="nb-NO" sz="2000" dirty="0"/>
              <a:t>Slangeutlegg</a:t>
            </a:r>
          </a:p>
          <a:p>
            <a:r>
              <a:rPr lang="nb-NO" sz="2000" dirty="0"/>
              <a:t>Valg av slukkemiddel</a:t>
            </a:r>
          </a:p>
          <a:p>
            <a:r>
              <a:rPr lang="nb-NO" sz="2000" dirty="0"/>
              <a:t>Fordeling av oppgaver i laget</a:t>
            </a:r>
          </a:p>
          <a:p>
            <a:r>
              <a:rPr lang="nb-NO" sz="2000" dirty="0"/>
              <a:t>Ledelse (OBBO - observere-bedømme-beslutte-organisere)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90640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5230CC-467E-426D-9009-AAE20B919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dirty="0"/>
              <a:t>EVALUERING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7543850-F1C3-49ED-8B9D-6B5E48CD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078"/>
            <a:ext cx="10515600" cy="4556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/>
              <a:t>Kort </a:t>
            </a:r>
            <a:r>
              <a:rPr lang="nb-NO" sz="2000"/>
              <a:t>oppsummering </a:t>
            </a:r>
          </a:p>
          <a:p>
            <a:pPr marL="0" indent="0">
              <a:buNone/>
            </a:pPr>
            <a:r>
              <a:rPr lang="nb-NO" sz="2000"/>
              <a:t>Evaluering </a:t>
            </a:r>
            <a:r>
              <a:rPr lang="nb-NO" sz="2000" dirty="0"/>
              <a:t>av tidsforbruk.</a:t>
            </a:r>
          </a:p>
        </p:txBody>
      </p:sp>
    </p:spTree>
    <p:extLst>
      <p:ext uri="{BB962C8B-B14F-4D97-AF65-F5344CB8AC3E}">
        <p14:creationId xmlns:p14="http://schemas.microsoft.com/office/powerpoint/2010/main" val="3847452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429</Words>
  <Application>Microsoft Office PowerPoint</Application>
  <PresentationFormat>Widescreen</PresentationFormat>
  <Paragraphs>81</Paragraphs>
  <Slides>9</Slides>
  <Notes>3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Office-tema</vt:lpstr>
      <vt:lpstr>MODULBASERT TRENING FOR SØK OG REDNINGSPERSONELL </vt:lpstr>
      <vt:lpstr>INNHOLD</vt:lpstr>
      <vt:lpstr>BRANNTEORI</vt:lpstr>
      <vt:lpstr>Brannteori - slukkeprinsipper</vt:lpstr>
      <vt:lpstr>Gass og eksplosjonsområde</vt:lpstr>
      <vt:lpstr>Mobile slukkemidler</vt:lpstr>
      <vt:lpstr>Arbeidsfordeling - brannslange</vt:lpstr>
      <vt:lpstr>Praktisk trening</vt:lpstr>
      <vt:lpstr>EVALUERING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MODULBASERT TRENING FOR MOB BÅT PERSONELL</dc:title>
  <dc:creator>Marita R Dorga</dc:creator>
  <cp:lastModifiedBy>Målfrid Rønnevik</cp:lastModifiedBy>
  <cp:revision>18</cp:revision>
  <dcterms:created xsi:type="dcterms:W3CDTF">2018-10-31T09:41:16Z</dcterms:created>
  <dcterms:modified xsi:type="dcterms:W3CDTF">2019-01-03T13:27:21Z</dcterms:modified>
</cp:coreProperties>
</file>