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9" r:id="rId5"/>
    <p:sldId id="274" r:id="rId6"/>
    <p:sldId id="275" r:id="rId7"/>
    <p:sldId id="280" r:id="rId8"/>
    <p:sldId id="276" r:id="rId9"/>
    <p:sldId id="262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A4F1990D-3D5D-4EF6-A99A-007B8E494E2D}">
          <p14:sldIdLst>
            <p14:sldId id="256"/>
            <p14:sldId id="257"/>
            <p14:sldId id="259"/>
            <p14:sldId id="269"/>
            <p14:sldId id="274"/>
            <p14:sldId id="275"/>
            <p14:sldId id="280"/>
            <p14:sldId id="276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6985D-8D42-4B54-BA51-2E12229F214B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A4998-1DCA-4569-A44D-F3894DFC23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4485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FF7843-4A54-4223-9875-8725E644BDD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074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Hjelpetekst for trener:</a:t>
            </a:r>
          </a:p>
          <a:p>
            <a:endParaRPr lang="nb-NO" dirty="0">
              <a:solidFill>
                <a:srgbClr val="FF0000"/>
              </a:solidFill>
            </a:endParaRPr>
          </a:p>
          <a:p>
            <a:r>
              <a:rPr lang="nb-NO" dirty="0">
                <a:solidFill>
                  <a:srgbClr val="FF0000"/>
                </a:solidFill>
              </a:rPr>
              <a:t>Er det sikkert å gå inn i området?</a:t>
            </a:r>
          </a:p>
          <a:p>
            <a:r>
              <a:rPr lang="nb-NO" dirty="0">
                <a:solidFill>
                  <a:srgbClr val="FF0000"/>
                </a:solidFill>
              </a:rPr>
              <a:t>Hva har skjedd? </a:t>
            </a:r>
          </a:p>
          <a:p>
            <a:r>
              <a:rPr lang="nb-NO" dirty="0">
                <a:solidFill>
                  <a:srgbClr val="FF0000"/>
                </a:solidFill>
              </a:rPr>
              <a:t>Har person falt, hvilken høyde (energi) snakker vi om? </a:t>
            </a:r>
          </a:p>
          <a:p>
            <a:r>
              <a:rPr lang="nb-NO" dirty="0">
                <a:solidFill>
                  <a:srgbClr val="FF0000"/>
                </a:solidFill>
              </a:rPr>
              <a:t>Vet vi noe om hvordan han «landet» og om han traff noe på vei ned?</a:t>
            </a:r>
          </a:p>
          <a:p>
            <a:r>
              <a:rPr lang="nb-NO" dirty="0">
                <a:solidFill>
                  <a:srgbClr val="FF0000"/>
                </a:solidFill>
              </a:rPr>
              <a:t>Kan arbeidskollega eller andre bidra med opplysninger om hendelsesforløp ? </a:t>
            </a:r>
          </a:p>
          <a:p>
            <a:r>
              <a:rPr lang="nb-NO" dirty="0">
                <a:solidFill>
                  <a:srgbClr val="FF0000"/>
                </a:solidFill>
              </a:rPr>
              <a:t>Hvilke funn er det ved pasientundersøkelse? (Våken/bevistløs, respirasjon, blødninger, hudfarge, har tilstand forandret seg, osv)</a:t>
            </a:r>
          </a:p>
          <a:p>
            <a:endParaRPr lang="nb-NO" dirty="0">
              <a:solidFill>
                <a:srgbClr val="FF0000"/>
              </a:solidFill>
            </a:endParaRPr>
          </a:p>
          <a:p>
            <a:r>
              <a:rPr lang="nb-NO" dirty="0">
                <a:solidFill>
                  <a:srgbClr val="FF0000"/>
                </a:solidFill>
              </a:rPr>
              <a:t>Alt dette er viktige opplysninger som må videreformidles til førstehjelpslag/sykepleier!  Spesielt viktig hvis man velger å transportere vedkommende til Skadestedssenter pga sikkerhetsvurderinger.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FF7843-4A54-4223-9875-8725E644BDD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643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Generell kameratsjekk før røykdykkerinnsats:</a:t>
            </a:r>
          </a:p>
          <a:p>
            <a:endParaRPr lang="nb-NO" dirty="0"/>
          </a:p>
          <a:p>
            <a:r>
              <a:rPr lang="nb-NO" dirty="0"/>
              <a:t>Røykdykkerustyret reimer o.l. er korrekt montert i forhold til brukeren.</a:t>
            </a:r>
          </a:p>
          <a:p>
            <a:r>
              <a:rPr lang="nb-NO" dirty="0"/>
              <a:t>Flaskeventilen er åpnet helt opp og en halv tørn tilbake.</a:t>
            </a:r>
          </a:p>
          <a:p>
            <a:r>
              <a:rPr lang="nb-NO" dirty="0"/>
              <a:t>Luftrykket ikke er under 90 % av maksimum tillatt fylletrykk.</a:t>
            </a:r>
          </a:p>
          <a:p>
            <a:r>
              <a:rPr lang="nb-NO" dirty="0"/>
              <a:t> </a:t>
            </a:r>
          </a:p>
          <a:p>
            <a:r>
              <a:rPr lang="nb-NO" dirty="0"/>
              <a:t>OBS!</a:t>
            </a:r>
          </a:p>
          <a:p>
            <a:r>
              <a:rPr lang="nb-NO" dirty="0"/>
              <a:t>I tillegg kommer evt. egne rutiner ved sjekk av f.eks. tilleggsutstyr som </a:t>
            </a:r>
            <a:r>
              <a:rPr lang="nb-NO" dirty="0" err="1"/>
              <a:t>varmsøkende</a:t>
            </a:r>
            <a:r>
              <a:rPr lang="nb-NO" dirty="0"/>
              <a:t> kamera, lykter, frigjøringsutstyr </a:t>
            </a:r>
            <a:r>
              <a:rPr lang="nb-NO" dirty="0" err="1"/>
              <a:t>m.v</a:t>
            </a:r>
            <a:r>
              <a:rPr lang="nb-NO" dirty="0"/>
              <a:t>..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FF7843-4A54-4223-9875-8725E644BDD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863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Formålet med dette er å gi informasjon til søk og redningslaget om Fallredningslaget om bord på installasjonen. 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Beredskapsrapport? Finnes Fallredningslaget på den daglige beredskapsrapport?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Styrende dokumentasjon: </a:t>
            </a:r>
            <a:r>
              <a:rPr lang="nb-NO" b="1" dirty="0"/>
              <a:t>ARIS:</a:t>
            </a:r>
            <a:r>
              <a:rPr lang="nb-NO" b="1" baseline="0" dirty="0"/>
              <a:t> OM105.04 - </a:t>
            </a:r>
            <a:r>
              <a:rPr lang="nb-NO" b="1" dirty="0"/>
              <a:t>Utføre arbeid i høyden</a:t>
            </a:r>
          </a:p>
          <a:p>
            <a:endParaRPr lang="nb-NO" dirty="0"/>
          </a:p>
          <a:p>
            <a:r>
              <a:rPr lang="nb-NO" dirty="0"/>
              <a:t>R-36369 Redning i høyden (offshore):</a:t>
            </a:r>
            <a:r>
              <a:rPr lang="nb-NO" baseline="0" dirty="0"/>
              <a:t> </a:t>
            </a:r>
            <a:endParaRPr lang="nb-NO" dirty="0"/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Et fallredningslag skal til enhver tid være til stede på anlegget når det utføres arbeidsoperasjoner som kan kreve en redningsaksjon i høyden.</a:t>
            </a:r>
            <a:endParaRPr lang="nb-NO" dirty="0">
              <a:effectLst/>
            </a:endParaRP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 </a:t>
            </a:r>
            <a:endParaRPr lang="nb-NO" dirty="0">
              <a:effectLst/>
            </a:endParaRP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Dimensjonering av redningslag:</a:t>
            </a:r>
            <a:endParaRPr lang="nb-NO" dirty="0">
              <a:effectLst/>
            </a:endParaRP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Redningslaget skal bestå av 3 personer, inkludert lagleder. Hele laget skal inneha kompetanse innen fallredning og enkel tau redning (Learn@Statoil) </a:t>
            </a:r>
            <a:endParaRPr lang="nb-NO" dirty="0">
              <a:effectLst/>
            </a:endParaRP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 </a:t>
            </a:r>
            <a:endParaRPr lang="nb-NO" dirty="0">
              <a:effectLst/>
            </a:endParaRP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Trening/øvelser ombord på anlegget:</a:t>
            </a:r>
            <a:endParaRPr lang="nb-NO" dirty="0">
              <a:effectLst/>
            </a:endParaRP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Gjennom føres minimum 5 ganger hvert år.</a:t>
            </a:r>
            <a:endParaRPr lang="nb-NO" dirty="0">
              <a:effectLst/>
            </a:endParaRP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 </a:t>
            </a:r>
            <a:endParaRPr lang="nb-NO" dirty="0">
              <a:effectLst/>
            </a:endParaRP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Lagets medlemmer skal kunne gi instruksjon/opplæring i fallsikringsutstyr lokalt på anlegget. Instruksjon/opplæring skal inneholde en teoretisk og praktisk del, og opplæringen skal dokumenteres.</a:t>
            </a:r>
            <a:endParaRPr lang="nb-NO" dirty="0">
              <a:effectLst/>
            </a:endParaRP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 </a:t>
            </a:r>
            <a:endParaRPr lang="nb-NO" dirty="0">
              <a:effectLst/>
            </a:endParaRP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Fallredningslaget inngår ikke i innretningenes 1. linje beredskapsorganisasjon på anlegget.</a:t>
            </a:r>
            <a:endParaRPr lang="nb-NO" sz="1200" b="0" i="0" u="none" strike="noStrike" kern="1200" baseline="0" dirty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  <a:p>
            <a:r>
              <a:rPr lang="nb-NO" sz="1200" b="1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Utstyrsoversikt: </a:t>
            </a:r>
            <a:endParaRPr lang="nb-NO" sz="1200" b="0" i="0" u="none" strike="noStrike" kern="1200" baseline="0" dirty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Personlig utstyr – oversikt over innhold i hver bag </a:t>
            </a: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Lagutstyr </a:t>
            </a: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Annet fellesutstyr 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  <a:p>
            <a:r>
              <a:rPr lang="nb-NO" sz="1200" b="1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Eksempler på redning:</a:t>
            </a:r>
            <a:endParaRPr lang="nb-NO" sz="1200" b="0" i="0" u="none" strike="noStrike" kern="1200" baseline="0" dirty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nb-NO" sz="12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Redning ved arbeid over sjø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nb-NO" sz="12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Redning fra stillas og på ikke-godkjent stillas</a:t>
            </a:r>
          </a:p>
          <a:p>
            <a:pPr marL="171450" indent="-171450">
              <a:buFontTx/>
              <a:buChar char="-"/>
            </a:pPr>
            <a:r>
              <a:rPr lang="nb-NO" sz="12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Redning fra tank i forbindelse med entring</a:t>
            </a:r>
          </a:p>
          <a:p>
            <a:pPr marL="171450" indent="-171450">
              <a:buFontTx/>
              <a:buChar char="-"/>
            </a:pPr>
            <a:r>
              <a:rPr lang="nb-NO" sz="12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Redning ned til MOB-båt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FF7843-4A54-4223-9875-8725E644BDD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145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Flasketrykk: Lufttrykk bør ikke ligge under 90 % av maks fylletrykk.</a:t>
            </a:r>
          </a:p>
          <a:p>
            <a:r>
              <a:rPr lang="nb-NO" dirty="0"/>
              <a:t>Systemtetthet: Steng flasken og se om manometernålen synker, bør ikke synke mer en 10 bar før den stopper opp.</a:t>
            </a:r>
          </a:p>
          <a:p>
            <a:r>
              <a:rPr lang="nb-NO" dirty="0"/>
              <a:t>Fløyte: Åpne og steng flasken, slipp forsiktig luften ut av lungeautomaten til manometernålen kommer ned til rødt område (</a:t>
            </a:r>
            <a:r>
              <a:rPr lang="nb-NO" dirty="0" err="1"/>
              <a:t>ca</a:t>
            </a:r>
            <a:r>
              <a:rPr lang="nb-NO" dirty="0"/>
              <a:t> 50 bar). Fløyten skal da gå.</a:t>
            </a:r>
          </a:p>
          <a:p>
            <a:r>
              <a:rPr lang="nb-NO" dirty="0"/>
              <a:t>Masketetthet: Ta på masken med lungeautomaten i. Steng for luft, masken kan da testes for lekkasjer.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FF7843-4A54-4223-9875-8725E644BDD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773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b="1" dirty="0"/>
              <a:t>MODULBASERT TRENING FOR SØK OG REDNINGSPERSONELL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4015295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MODUL: 9</a:t>
            </a:r>
            <a:br>
              <a:rPr lang="en-US" sz="4000" dirty="0"/>
            </a:br>
            <a:r>
              <a:rPr lang="nb-NO" sz="4000" dirty="0"/>
              <a:t>SAMHANDLING MED ANDRE BEREDSKAPSLAG</a:t>
            </a:r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rgbClr val="333333"/>
                </a:solidFill>
              </a:rPr>
              <a:t>INNHOLD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1705"/>
            <a:ext cx="10515600" cy="4765258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b-NO" sz="2000" dirty="0"/>
              <a:t>Gjennomgang av de viktigste lagene for samarbeid</a:t>
            </a:r>
          </a:p>
          <a:p>
            <a:pPr lvl="2"/>
            <a:r>
              <a:rPr lang="nb-NO" dirty="0"/>
              <a:t>Alarm reaksjonslag (ARL)</a:t>
            </a:r>
          </a:p>
          <a:p>
            <a:pPr lvl="2"/>
            <a:r>
              <a:rPr lang="nb-NO" dirty="0"/>
              <a:t>Helidekklag</a:t>
            </a:r>
          </a:p>
          <a:p>
            <a:pPr lvl="2"/>
            <a:r>
              <a:rPr lang="nb-NO" dirty="0"/>
              <a:t>Førstehjelpslag</a:t>
            </a:r>
          </a:p>
          <a:p>
            <a:pPr lvl="2"/>
            <a:r>
              <a:rPr lang="nb-NO" dirty="0"/>
              <a:t>Fallredningslag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Vurdere hendelsesscenarier som krever samhandling og forklare fremgangsmåte ved hendelser der samarbeid er påkrevd 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Feltbefaring på </a:t>
            </a:r>
            <a:r>
              <a:rPr lang="nb-NO" sz="2000" dirty="0" err="1"/>
              <a:t>helidekk</a:t>
            </a:r>
            <a:r>
              <a:rPr lang="nb-NO" sz="2000" dirty="0"/>
              <a:t> med g</a:t>
            </a:r>
            <a:r>
              <a:rPr lang="nb-NO" altLang="nb-NO" sz="2000" dirty="0">
                <a:cs typeface="Times New Roman" pitchFamily="18" charset="0"/>
              </a:rPr>
              <a:t>jennomgang av områder der det er behov for samarbeid ved hendelser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000" dirty="0">
                <a:cs typeface="Times New Roman" pitchFamily="18" charset="0"/>
              </a:rPr>
              <a:t>Feltbefaring ï andre moduler (</a:t>
            </a:r>
            <a:r>
              <a:rPr lang="nb-NO" sz="2000" dirty="0" err="1">
                <a:cs typeface="Times New Roman" pitchFamily="18" charset="0"/>
              </a:rPr>
              <a:t>f.eks</a:t>
            </a:r>
            <a:r>
              <a:rPr lang="nb-NO" sz="2000" dirty="0">
                <a:cs typeface="Times New Roman" pitchFamily="18" charset="0"/>
              </a:rPr>
              <a:t> stillas, antennetårn, entringsområder etc.)</a:t>
            </a: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9638"/>
            <a:ext cx="10515600" cy="704099"/>
          </a:xfrm>
        </p:spPr>
        <p:txBody>
          <a:bodyPr>
            <a:normAutofit/>
          </a:bodyPr>
          <a:lstStyle/>
          <a:p>
            <a:r>
              <a:rPr lang="nb-NO" sz="4000" dirty="0"/>
              <a:t>Organisering av skadested - samhandling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54" t="34534" r="24013" b="9139"/>
          <a:stretch/>
        </p:blipFill>
        <p:spPr bwMode="auto">
          <a:xfrm>
            <a:off x="2813017" y="2053086"/>
            <a:ext cx="6233217" cy="389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1390936"/>
            <a:ext cx="9022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Bruk innretningspesifikk oversikt i lokal beredskapsplan </a:t>
            </a:r>
          </a:p>
        </p:txBody>
      </p:sp>
      <p:sp>
        <p:nvSpPr>
          <p:cNvPr id="10" name="TextBox 9"/>
          <p:cNvSpPr txBox="1"/>
          <p:nvPr/>
        </p:nvSpPr>
        <p:spPr>
          <a:xfrm rot="20161030">
            <a:off x="3413186" y="3446581"/>
            <a:ext cx="47013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EKSEMPEL</a:t>
            </a:r>
            <a:endParaRPr lang="en-US" sz="6000" b="1" dirty="0" err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400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1149"/>
          </a:xfrm>
        </p:spPr>
        <p:txBody>
          <a:bodyPr>
            <a:normAutofit fontScale="90000"/>
          </a:bodyPr>
          <a:lstStyle/>
          <a:p>
            <a:r>
              <a:rPr lang="nb-NO" dirty="0"/>
              <a:t>Alarm reaksjonslag (ARL)</a:t>
            </a:r>
            <a:endParaRPr lang="en-US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55B6534-74B0-4A9E-82C7-5EFF3CB38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8274"/>
            <a:ext cx="10515600" cy="4548689"/>
          </a:xfrm>
        </p:spPr>
        <p:txBody>
          <a:bodyPr>
            <a:normAutofit/>
          </a:bodyPr>
          <a:lstStyle/>
          <a:p>
            <a:r>
              <a:rPr lang="nb-NO" sz="2000" dirty="0"/>
              <a:t>Gjennomgang av organisering av ARL</a:t>
            </a:r>
          </a:p>
          <a:p>
            <a:pPr lvl="1"/>
            <a:r>
              <a:rPr lang="nb-NO" sz="2000" dirty="0"/>
              <a:t>Hvor er grensesnitt mellom ARL og SKL / S&amp;R lag </a:t>
            </a:r>
          </a:p>
          <a:p>
            <a:r>
              <a:rPr lang="nb-NO" sz="2000" dirty="0"/>
              <a:t>Beredskapsplan – plattformspesifikk</a:t>
            </a:r>
          </a:p>
          <a:p>
            <a:r>
              <a:rPr lang="nb-NO" sz="2000" dirty="0"/>
              <a:t>Hvilke oppgaver har ARL ved hendelser?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48827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990" y="369135"/>
            <a:ext cx="9578975" cy="681470"/>
          </a:xfrm>
        </p:spPr>
        <p:txBody>
          <a:bodyPr>
            <a:normAutofit fontScale="90000"/>
          </a:bodyPr>
          <a:lstStyle/>
          <a:p>
            <a:r>
              <a:rPr lang="nb-NO" dirty="0"/>
              <a:t>Helidekklag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1ED14F-0CAE-4723-BA39-68F09A010649}" type="slidenum">
              <a:rPr lang="nb-NO" smtClean="0"/>
              <a:pPr/>
              <a:t>5</a:t>
            </a:fld>
            <a:endParaRPr lang="nb-NO"/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5E08639A-B7C6-44B1-967F-B1110078F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990" y="1554743"/>
            <a:ext cx="8640762" cy="4801607"/>
          </a:xfrm>
        </p:spPr>
        <p:txBody>
          <a:bodyPr>
            <a:normAutofit/>
          </a:bodyPr>
          <a:lstStyle/>
          <a:p>
            <a:r>
              <a:rPr lang="nb-NO" sz="2000" dirty="0"/>
              <a:t>Gjennomgang av organisering av </a:t>
            </a:r>
            <a:r>
              <a:rPr lang="nb-NO" sz="2000" dirty="0" err="1"/>
              <a:t>helidekkpersonell</a:t>
            </a:r>
            <a:r>
              <a:rPr lang="nb-NO" sz="2000" dirty="0"/>
              <a:t> og utstyr</a:t>
            </a:r>
          </a:p>
          <a:p>
            <a:pPr lvl="1"/>
            <a:r>
              <a:rPr lang="nb-NO" sz="2000" dirty="0"/>
              <a:t>Hvor er grensesnitt mellom HLO og SKL / S&amp;R lag </a:t>
            </a:r>
          </a:p>
          <a:p>
            <a:r>
              <a:rPr lang="nb-NO" sz="2000" dirty="0"/>
              <a:t>ARIS: Relevant styrende dokumentasjon (HLO input)</a:t>
            </a:r>
          </a:p>
          <a:p>
            <a:r>
              <a:rPr lang="nb-NO" sz="2000" dirty="0"/>
              <a:t>Hvilke oppgaver har </a:t>
            </a:r>
            <a:r>
              <a:rPr lang="nb-NO" sz="2000" dirty="0" err="1"/>
              <a:t>helidekkpersonellet</a:t>
            </a:r>
            <a:r>
              <a:rPr lang="nb-NO" sz="2000" dirty="0"/>
              <a:t> ved hendelser?</a:t>
            </a:r>
          </a:p>
          <a:p>
            <a:r>
              <a:rPr lang="nb-NO" sz="2000" dirty="0"/>
              <a:t>Hvilke oppgaver kan S&amp;R laget bistå med?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3588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3759" y="199997"/>
            <a:ext cx="9148441" cy="900112"/>
          </a:xfrm>
        </p:spPr>
        <p:txBody>
          <a:bodyPr>
            <a:noAutofit/>
          </a:bodyPr>
          <a:lstStyle/>
          <a:p>
            <a:r>
              <a:rPr lang="nb-NO" sz="4000" dirty="0"/>
              <a:t>Førstehjelpslag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1990A0C-58B1-461F-A17D-95DF682C0B5D}"/>
              </a:ext>
            </a:extLst>
          </p:cNvPr>
          <p:cNvSpPr/>
          <p:nvPr/>
        </p:nvSpPr>
        <p:spPr>
          <a:xfrm>
            <a:off x="833759" y="1323474"/>
            <a:ext cx="831024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Gjennomgang av organisering av førstehjelpslag og utstyr</a:t>
            </a:r>
          </a:p>
          <a:p>
            <a:pPr marL="742950" lvl="1" indent="-285750">
              <a:buFont typeface="Calibri" panose="020F0502020204030204" pitchFamily="34" charset="0"/>
              <a:buChar char="₋"/>
            </a:pPr>
            <a:r>
              <a:rPr lang="nb-NO" sz="2000" dirty="0"/>
              <a:t>Hvor er grensesnitt mellom sykepleier og SKL / S&amp;R lag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ARIS: Relevant styrende dokumentasjon (sykepleier input)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Hvilke oppgaver har førstehjelpslaget ved hendelser?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Hvilke oppgaver kan S&amp;R laget bistå med?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4259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9600"/>
          </a:xfrm>
        </p:spPr>
        <p:txBody>
          <a:bodyPr>
            <a:normAutofit fontScale="90000"/>
          </a:bodyPr>
          <a:lstStyle/>
          <a:p>
            <a:r>
              <a:rPr lang="nb-NO" sz="4000" dirty="0"/>
              <a:t>Fallredningslag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358" y="1111488"/>
            <a:ext cx="6512093" cy="4771787"/>
          </a:xfrm>
        </p:spPr>
        <p:txBody>
          <a:bodyPr>
            <a:normAutofit/>
          </a:bodyPr>
          <a:lstStyle/>
          <a:p>
            <a:r>
              <a:rPr lang="nb-NO" sz="2000" dirty="0"/>
              <a:t>Gjennomgang av organisering av fallredningslaget og utstyr på plattformen</a:t>
            </a:r>
          </a:p>
          <a:p>
            <a:r>
              <a:rPr lang="nb-NO" sz="2000" dirty="0"/>
              <a:t>ARIS: OM105.04 - Utføre arbeid i høyde</a:t>
            </a:r>
          </a:p>
          <a:p>
            <a:r>
              <a:rPr lang="nb-NO" sz="2000" dirty="0"/>
              <a:t>Hva brukes fallredningslaget til, hvilke type redninger?</a:t>
            </a:r>
          </a:p>
          <a:p>
            <a:endParaRPr lang="en-US" sz="20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533" y="365126"/>
            <a:ext cx="2800073" cy="5809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924" y="3254338"/>
            <a:ext cx="1389116" cy="2715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989" y="3348100"/>
            <a:ext cx="2010098" cy="239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7551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54054"/>
            <a:ext cx="9490301" cy="653966"/>
          </a:xfrm>
        </p:spPr>
        <p:txBody>
          <a:bodyPr>
            <a:normAutofit fontScale="90000"/>
          </a:bodyPr>
          <a:lstStyle/>
          <a:p>
            <a:r>
              <a:rPr lang="nb-NO" dirty="0"/>
              <a:t>Praktisk gjennomgang / treningsscenario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3761F7E-D9CC-4383-8F67-E3F44570A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Gjennomgang / trening på rutiner for samarbeid med andre lag med fokus på aktuelle aktiviteter.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05599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EVALUERING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Kort </a:t>
            </a:r>
            <a:r>
              <a:rPr lang="nb-NO" sz="2000"/>
              <a:t>oppsummering </a:t>
            </a:r>
          </a:p>
          <a:p>
            <a:pPr marL="0" indent="0">
              <a:buNone/>
            </a:pPr>
            <a:r>
              <a:rPr lang="nb-NO" sz="2000"/>
              <a:t>Evaluering </a:t>
            </a:r>
            <a:r>
              <a:rPr lang="nb-NO" sz="2000" dirty="0"/>
              <a:t>av tidsforbruk.</a:t>
            </a:r>
          </a:p>
        </p:txBody>
      </p:sp>
    </p:spTree>
    <p:extLst>
      <p:ext uri="{BB962C8B-B14F-4D97-AF65-F5344CB8AC3E}">
        <p14:creationId xmlns:p14="http://schemas.microsoft.com/office/powerpoint/2010/main" val="3847452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568</Words>
  <Application>Microsoft Office PowerPoint</Application>
  <PresentationFormat>Widescreen</PresentationFormat>
  <Paragraphs>98</Paragraphs>
  <Slides>9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Office-tema</vt:lpstr>
      <vt:lpstr>MODULBASERT TRENING FOR SØK OG REDNINGSPERSONELL </vt:lpstr>
      <vt:lpstr>INNHOLD</vt:lpstr>
      <vt:lpstr>Organisering av skadested - samhandling</vt:lpstr>
      <vt:lpstr>Alarm reaksjonslag (ARL)</vt:lpstr>
      <vt:lpstr>Helidekklag</vt:lpstr>
      <vt:lpstr>Førstehjelpslag</vt:lpstr>
      <vt:lpstr>Fallredningslag</vt:lpstr>
      <vt:lpstr>Praktisk gjennomgang / treningsscenario</vt:lpstr>
      <vt:lpstr>EVALUERING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Målfrid Rønnevik</cp:lastModifiedBy>
  <cp:revision>25</cp:revision>
  <dcterms:created xsi:type="dcterms:W3CDTF">2018-10-31T09:41:16Z</dcterms:created>
  <dcterms:modified xsi:type="dcterms:W3CDTF">2019-01-03T13:27:55Z</dcterms:modified>
</cp:coreProperties>
</file>