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9"/>
  </p:notesMasterIdLst>
  <p:handoutMasterIdLst>
    <p:handoutMasterId r:id="rId10"/>
  </p:handoutMasterIdLst>
  <p:sldIdLst>
    <p:sldId id="268" r:id="rId5"/>
    <p:sldId id="273" r:id="rId6"/>
    <p:sldId id="272" r:id="rId7"/>
    <p:sldId id="269" r:id="rId8"/>
  </p:sldIdLst>
  <p:sldSz cx="9144000" cy="6858000" type="screen4x3"/>
  <p:notesSz cx="6724650" cy="9774238"/>
  <p:defaultTextStyle>
    <a:defPPr>
      <a:defRPr lang="en-US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296">
          <p15:clr>
            <a:srgbClr val="A4A3A4"/>
          </p15:clr>
        </p15:guide>
        <p15:guide id="3" orient="horz" pos="2024">
          <p15:clr>
            <a:srgbClr val="A4A3A4"/>
          </p15:clr>
        </p15:guide>
        <p15:guide id="4" orient="horz" pos="1117">
          <p15:clr>
            <a:srgbClr val="A4A3A4"/>
          </p15:clr>
        </p15:guide>
        <p15:guide id="5" orient="horz" pos="3657">
          <p15:clr>
            <a:srgbClr val="A4A3A4"/>
          </p15:clr>
        </p15:guide>
        <p15:guide id="6" orient="horz" pos="3868">
          <p15:clr>
            <a:srgbClr val="A4A3A4"/>
          </p15:clr>
        </p15:guide>
        <p15:guide id="7" pos="2880">
          <p15:clr>
            <a:srgbClr val="A4A3A4"/>
          </p15:clr>
        </p15:guide>
        <p15:guide id="8" pos="2744">
          <p15:clr>
            <a:srgbClr val="A4A3A4"/>
          </p15:clr>
        </p15:guide>
        <p15:guide id="9" pos="3016">
          <p15:clr>
            <a:srgbClr val="A4A3A4"/>
          </p15:clr>
        </p15:guide>
        <p15:guide id="10" pos="5556">
          <p15:clr>
            <a:srgbClr val="A4A3A4"/>
          </p15:clr>
        </p15:guide>
        <p15:guide id="11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00"/>
    <a:srgbClr val="008000"/>
    <a:srgbClr val="CFD4DE"/>
    <a:srgbClr val="FF26A4"/>
    <a:srgbClr val="A0A9BE"/>
    <a:srgbClr val="DDDDDD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 autoAdjust="0"/>
  </p:normalViewPr>
  <p:slideViewPr>
    <p:cSldViewPr>
      <p:cViewPr varScale="1">
        <p:scale>
          <a:sx n="94" d="100"/>
          <a:sy n="94" d="100"/>
        </p:scale>
        <p:origin x="1378" y="91"/>
      </p:cViewPr>
      <p:guideLst>
        <p:guide orient="horz" pos="2160"/>
        <p:guide orient="horz" pos="2296"/>
        <p:guide orient="horz" pos="2024"/>
        <p:guide orient="horz" pos="1117"/>
        <p:guide orient="horz" pos="3657"/>
        <p:guide orient="horz" pos="3868"/>
        <p:guide pos="2880"/>
        <p:guide pos="2744"/>
        <p:guide pos="3016"/>
        <p:guide pos="5556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-462" y="924"/>
      </p:cViewPr>
      <p:guideLst>
        <p:guide orient="horz" pos="3079"/>
        <p:guide pos="2118"/>
      </p:guideLst>
    </p:cSldViewPr>
  </p:notes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4119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2" tIns="47315" rIns="94632" bIns="47315" numCol="1" anchor="t" anchorCtr="0" compatLnSpc="1">
            <a:prstTxWarp prst="textNoShape">
              <a:avLst/>
            </a:prstTxWarp>
          </a:bodyPr>
          <a:lstStyle>
            <a:lvl1pPr algn="l" defTabSz="945789">
              <a:lnSpc>
                <a:spcPct val="100000"/>
              </a:lnSpc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982" y="0"/>
            <a:ext cx="2914119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2" tIns="47315" rIns="94632" bIns="47315" numCol="1" anchor="t" anchorCtr="0" compatLnSpc="1">
            <a:prstTxWarp prst="textNoShape">
              <a:avLst/>
            </a:prstTxWarp>
          </a:bodyPr>
          <a:lstStyle>
            <a:lvl1pPr algn="r" defTabSz="945789">
              <a:lnSpc>
                <a:spcPct val="100000"/>
              </a:lnSpc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3961"/>
            <a:ext cx="2914119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2" tIns="47315" rIns="94632" bIns="47315" numCol="1" anchor="b" anchorCtr="0" compatLnSpc="1">
            <a:prstTxWarp prst="textNoShape">
              <a:avLst/>
            </a:prstTxWarp>
          </a:bodyPr>
          <a:lstStyle>
            <a:lvl1pPr algn="l" defTabSz="945789">
              <a:lnSpc>
                <a:spcPct val="100000"/>
              </a:lnSpc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982" y="9283961"/>
            <a:ext cx="2914119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2" tIns="47315" rIns="94632" bIns="47315" numCol="1" anchor="b" anchorCtr="0" compatLnSpc="1">
            <a:prstTxWarp prst="textNoShape">
              <a:avLst/>
            </a:prstTxWarp>
          </a:bodyPr>
          <a:lstStyle>
            <a:lvl1pPr algn="r" defTabSz="945789">
              <a:lnSpc>
                <a:spcPct val="100000"/>
              </a:lnSpc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fld id="{A5446E58-26DB-4E50-ABFD-A3758602F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8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4119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2" tIns="47315" rIns="94632" bIns="47315" numCol="1" anchor="t" anchorCtr="0" compatLnSpc="1">
            <a:prstTxWarp prst="textNoShape">
              <a:avLst/>
            </a:prstTxWarp>
          </a:bodyPr>
          <a:lstStyle>
            <a:lvl1pPr algn="l" defTabSz="945789">
              <a:lnSpc>
                <a:spcPct val="100000"/>
              </a:lnSpc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982" y="0"/>
            <a:ext cx="2914119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2" tIns="47315" rIns="94632" bIns="47315" numCol="1" anchor="t" anchorCtr="0" compatLnSpc="1">
            <a:prstTxWarp prst="textNoShape">
              <a:avLst/>
            </a:prstTxWarp>
          </a:bodyPr>
          <a:lstStyle>
            <a:lvl1pPr algn="r" defTabSz="945789">
              <a:lnSpc>
                <a:spcPct val="100000"/>
              </a:lnSpc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086" y="4642764"/>
            <a:ext cx="5378479" cy="439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2" tIns="47315" rIns="94632" bIns="473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3961"/>
            <a:ext cx="2914119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2" tIns="47315" rIns="94632" bIns="47315" numCol="1" anchor="b" anchorCtr="0" compatLnSpc="1">
            <a:prstTxWarp prst="textNoShape">
              <a:avLst/>
            </a:prstTxWarp>
          </a:bodyPr>
          <a:lstStyle>
            <a:lvl1pPr algn="l" defTabSz="945789">
              <a:lnSpc>
                <a:spcPct val="100000"/>
              </a:lnSpc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982" y="9283961"/>
            <a:ext cx="2914119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2" tIns="47315" rIns="94632" bIns="47315" numCol="1" anchor="b" anchorCtr="0" compatLnSpc="1">
            <a:prstTxWarp prst="textNoShape">
              <a:avLst/>
            </a:prstTxWarp>
          </a:bodyPr>
          <a:lstStyle>
            <a:lvl1pPr algn="r" defTabSz="945789">
              <a:lnSpc>
                <a:spcPct val="100000"/>
              </a:lnSpc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fld id="{7E06A42B-BCF5-4D26-887B-0061A312A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55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2F1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8"/>
          <p:cNvSpPr>
            <a:spLocks/>
          </p:cNvSpPr>
          <p:nvPr/>
        </p:nvSpPr>
        <p:spPr bwMode="gray">
          <a:xfrm>
            <a:off x="-1588" y="0"/>
            <a:ext cx="9148763" cy="2735263"/>
          </a:xfrm>
          <a:custGeom>
            <a:avLst/>
            <a:gdLst>
              <a:gd name="T0" fmla="*/ 0 w 5806"/>
              <a:gd name="T1" fmla="*/ 2147483647 h 1769"/>
              <a:gd name="T2" fmla="*/ 0 w 5806"/>
              <a:gd name="T3" fmla="*/ 0 h 1769"/>
              <a:gd name="T4" fmla="*/ 2147483647 w 5806"/>
              <a:gd name="T5" fmla="*/ 0 h 1769"/>
              <a:gd name="T6" fmla="*/ 2147483647 w 5806"/>
              <a:gd name="T7" fmla="*/ 2147483647 h 1769"/>
              <a:gd name="T8" fmla="*/ 0 w 5806"/>
              <a:gd name="T9" fmla="*/ 2147483647 h 17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806" h="1769">
                <a:moveTo>
                  <a:pt x="0" y="1769"/>
                </a:moveTo>
                <a:lnTo>
                  <a:pt x="0" y="0"/>
                </a:lnTo>
                <a:lnTo>
                  <a:pt x="5806" y="0"/>
                </a:lnTo>
                <a:lnTo>
                  <a:pt x="5806" y="1134"/>
                </a:lnTo>
                <a:lnTo>
                  <a:pt x="0" y="1769"/>
                </a:lnTo>
                <a:close/>
              </a:path>
            </a:pathLst>
          </a:custGeom>
          <a:solidFill>
            <a:schemeClr val="tx1"/>
          </a:solidFill>
          <a:ln w="31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5" name="Picture 32" descr="statoil_vertical_neg_rgb_H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638" y="196850"/>
            <a:ext cx="14366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2" name="Rectangle 16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323850" y="3213100"/>
            <a:ext cx="6754813" cy="1655763"/>
          </a:xfrm>
        </p:spPr>
        <p:txBody>
          <a:bodyPr/>
          <a:lstStyle>
            <a:lvl1pPr>
              <a:defRPr sz="380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noProof="0"/>
              <a:t>Click here to add text	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323850" y="5124450"/>
            <a:ext cx="6754813" cy="1014413"/>
          </a:xfrm>
        </p:spPr>
        <p:txBody>
          <a:bodyPr/>
          <a:lstStyle>
            <a:lvl1pPr marL="0" indent="0">
              <a:buFont typeface="Arial" charset="0"/>
              <a:buNone/>
              <a:defRPr sz="240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noProof="0"/>
              <a:t>Click here to add subtitle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0"/>
          </p:nvPr>
        </p:nvSpPr>
        <p:spPr bwMode="gray">
          <a:xfrm>
            <a:off x="0" y="6434138"/>
            <a:ext cx="323850" cy="28416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1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333333"/>
                </a:solidFill>
                <a:latin typeface="Arial" charset="0"/>
              </a:defRPr>
            </a:lvl1pPr>
          </a:lstStyle>
          <a:p>
            <a:pPr>
              <a:defRPr/>
            </a:pPr>
            <a:fld id="{D54CE053-D0E5-40D8-88C8-C43BB7307CDC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dt" sz="half" idx="11"/>
          </p:nvPr>
        </p:nvSpPr>
        <p:spPr bwMode="gray">
          <a:xfrm>
            <a:off x="323850" y="6434138"/>
            <a:ext cx="3429000" cy="28416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rgbClr val="333333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nb-NO"/>
              <a:t>Classification: Internal     2011-06-14</a:t>
            </a:r>
          </a:p>
        </p:txBody>
      </p:sp>
    </p:spTree>
    <p:extLst>
      <p:ext uri="{BB962C8B-B14F-4D97-AF65-F5344CB8AC3E}">
        <p14:creationId xmlns:p14="http://schemas.microsoft.com/office/powerpoint/2010/main" val="311084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110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4488" y="190500"/>
            <a:ext cx="2130425" cy="55864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3213" y="190500"/>
            <a:ext cx="6238875" cy="55864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091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2" descr="Macintosh HD:Users:Shared:OLF-Delt:0Rebrand:Maler:Originaler:skjermlogoer:logo_positiv_sto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76200"/>
            <a:ext cx="149383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83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841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13" y="1744663"/>
            <a:ext cx="4173537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744663"/>
            <a:ext cx="4175125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301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275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132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60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3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424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744663"/>
            <a:ext cx="8501062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90500"/>
            <a:ext cx="8501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nb-NO" sz="2400" b="1">
                <a:solidFill>
                  <a:schemeClr val="bg1"/>
                </a:solidFill>
              </a:rPr>
              <a:t> </a:t>
            </a:r>
            <a:endParaRPr lang="en-AU" sz="2000" b="1">
              <a:solidFill>
                <a:schemeClr val="bg1"/>
              </a:solidFill>
            </a:endParaRPr>
          </a:p>
        </p:txBody>
      </p:sp>
      <p:pic>
        <p:nvPicPr>
          <p:cNvPr id="1029" name="Picture 4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61913"/>
            <a:ext cx="542925" cy="60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Font typeface="Arial" charset="0"/>
        <a:buChar char="•"/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Font typeface="Arial" charset="0"/>
        <a:buChar char="−"/>
        <a:defRPr>
          <a:solidFill>
            <a:schemeClr val="tx2"/>
          </a:solidFill>
          <a:latin typeface="+mn-lt"/>
        </a:defRPr>
      </a:lvl2pPr>
      <a:lvl3pPr marL="1089025" indent="-200025" algn="l" rtl="0" eaLnBrk="0" fontAlgn="base" hangingPunct="0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Font typeface="Arial" charset="0"/>
        <a:buChar char="•"/>
        <a:defRPr>
          <a:solidFill>
            <a:schemeClr val="tx2"/>
          </a:solidFill>
          <a:latin typeface="+mn-lt"/>
        </a:defRPr>
      </a:lvl3pPr>
      <a:lvl4pPr marL="1581150" indent="-236538" algn="l" rtl="0" eaLnBrk="0" fontAlgn="base" hangingPunct="0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Font typeface="Arial" charset="0"/>
        <a:buChar char="−"/>
        <a:defRPr>
          <a:solidFill>
            <a:schemeClr val="tx2"/>
          </a:solidFill>
          <a:latin typeface="+mn-lt"/>
        </a:defRPr>
      </a:lvl4pPr>
      <a:lvl5pPr marL="2009775" indent="-180975" algn="l" rtl="0" eaLnBrk="0" fontAlgn="base" hangingPunct="0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Font typeface="Arial" charset="0"/>
        <a:buChar char="•"/>
        <a:defRPr>
          <a:solidFill>
            <a:schemeClr val="tx2"/>
          </a:solidFill>
          <a:latin typeface="+mn-lt"/>
        </a:defRPr>
      </a:lvl5pPr>
      <a:lvl6pPr marL="2466975" indent="-180975" algn="l" rtl="0" fontAlgn="base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Font typeface="Arial" charset="0"/>
        <a:buChar char="•"/>
        <a:defRPr>
          <a:solidFill>
            <a:schemeClr val="tx2"/>
          </a:solidFill>
          <a:latin typeface="+mn-lt"/>
        </a:defRPr>
      </a:lvl6pPr>
      <a:lvl7pPr marL="2924175" indent="-180975" algn="l" rtl="0" fontAlgn="base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Font typeface="Arial" charset="0"/>
        <a:buChar char="•"/>
        <a:defRPr>
          <a:solidFill>
            <a:schemeClr val="tx2"/>
          </a:solidFill>
          <a:latin typeface="+mn-lt"/>
        </a:defRPr>
      </a:lvl7pPr>
      <a:lvl8pPr marL="3381375" indent="-180975" algn="l" rtl="0" fontAlgn="base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Font typeface="Arial" charset="0"/>
        <a:buChar char="•"/>
        <a:defRPr>
          <a:solidFill>
            <a:schemeClr val="tx2"/>
          </a:solidFill>
          <a:latin typeface="+mn-lt"/>
        </a:defRPr>
      </a:lvl8pPr>
      <a:lvl9pPr marL="3838575" indent="-180975" algn="l" rtl="0" fontAlgn="base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Font typeface="Arial" charset="0"/>
        <a:buChar char="•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8" y="69850"/>
            <a:ext cx="8501062" cy="533400"/>
          </a:xfrm>
        </p:spPr>
        <p:txBody>
          <a:bodyPr/>
          <a:lstStyle/>
          <a:p>
            <a:pPr eaLnBrk="1" hangingPunct="1"/>
            <a:r>
              <a:rPr lang="en-GB" dirty="0">
                <a:solidFill>
                  <a:schemeClr val="bg1"/>
                </a:solidFill>
              </a:rPr>
              <a:t>  </a:t>
            </a:r>
            <a:r>
              <a:rPr lang="en-GB" dirty="0">
                <a:solidFill>
                  <a:schemeClr val="tx1"/>
                </a:solidFill>
              </a:rPr>
              <a:t>         Well Integrity incident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191705" y="1481535"/>
            <a:ext cx="4689475" cy="17069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80975" indent="-180975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charset="0"/>
              <a:buNone/>
            </a:pPr>
            <a:r>
              <a:rPr lang="en-GB" sz="1100" b="1" dirty="0"/>
              <a:t>Background: </a:t>
            </a:r>
          </a:p>
          <a:p>
            <a:pPr marL="180975" indent="-180975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charset="0"/>
              <a:buChar char="•"/>
            </a:pPr>
            <a:r>
              <a:rPr lang="en-GB" sz="1100" b="1" i="1" dirty="0"/>
              <a:t>Include important elements in detection and immediate assessments/actions</a:t>
            </a:r>
          </a:p>
          <a:p>
            <a:pPr marL="180975" indent="-180975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charset="0"/>
              <a:buChar char="•"/>
            </a:pPr>
            <a:r>
              <a:rPr lang="en-GB" sz="1100" b="1" i="1" dirty="0"/>
              <a:t>Include any other relevant integrity issues</a:t>
            </a:r>
            <a:endParaRPr lang="en-GB" sz="1100" b="1" i="1" strike="sngStrike" dirty="0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190193" y="3248617"/>
            <a:ext cx="4689475" cy="102217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82563" indent="-182563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charset="0"/>
              <a:buNone/>
            </a:pPr>
            <a:r>
              <a:rPr lang="en-GB" sz="1100" b="1" dirty="0"/>
              <a:t>Well integrity assessment conclusion: </a:t>
            </a:r>
          </a:p>
          <a:p>
            <a:pPr marL="182563" indent="-182563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charset="0"/>
              <a:buChar char="•"/>
            </a:pPr>
            <a:r>
              <a:rPr lang="en-GB" sz="1100" b="1" i="1" dirty="0"/>
              <a:t>What were the immediate and root causes from the investigation?</a:t>
            </a:r>
          </a:p>
          <a:p>
            <a:pPr marL="182563" indent="-182563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charset="0"/>
              <a:buChar char="•"/>
            </a:pPr>
            <a:r>
              <a:rPr lang="en-GB" sz="1100" b="1" i="1" dirty="0"/>
              <a:t>Were there other relevant problems identified?</a:t>
            </a:r>
          </a:p>
          <a:p>
            <a:pPr marL="182563" indent="-182563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charset="0"/>
              <a:buChar char="•"/>
            </a:pPr>
            <a:r>
              <a:rPr lang="en-GB" sz="1100" b="1" i="1" dirty="0"/>
              <a:t>117 reporting code</a:t>
            </a: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190193" y="4330922"/>
            <a:ext cx="4681845" cy="138294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66700" indent="-266700" algn="l">
              <a:lnSpc>
                <a:spcPct val="80000"/>
              </a:lnSpc>
              <a:spcBef>
                <a:spcPct val="15000"/>
              </a:spcBef>
              <a:spcAft>
                <a:spcPct val="10000"/>
              </a:spcAft>
              <a:buClr>
                <a:schemeClr val="tx2"/>
              </a:buClr>
              <a:buFont typeface="Arial" charset="0"/>
              <a:buNone/>
            </a:pPr>
            <a:r>
              <a:rPr lang="en-GB" sz="1100" b="1" dirty="0"/>
              <a:t>Mitigating actions / well risk</a:t>
            </a:r>
            <a:r>
              <a:rPr lang="en-GB" sz="1200" b="1" dirty="0"/>
              <a:t>:</a:t>
            </a:r>
          </a:p>
          <a:p>
            <a:pPr marL="182563" indent="-182563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charset="0"/>
              <a:buChar char="•"/>
            </a:pPr>
            <a:r>
              <a:rPr lang="en-GB" sz="1100" b="1" i="1" dirty="0"/>
              <a:t>Key mitigating long term actions</a:t>
            </a:r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197823" y="5773992"/>
            <a:ext cx="4681845" cy="9061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82563" indent="-182563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charset="0"/>
              <a:buNone/>
            </a:pPr>
            <a:r>
              <a:rPr lang="nb-NO" sz="1100" b="1" dirty="0"/>
              <a:t>Lessons learned / operational adjustments</a:t>
            </a:r>
            <a:r>
              <a:rPr lang="nb-NO" sz="1200" b="1" dirty="0"/>
              <a:t>:</a:t>
            </a:r>
          </a:p>
          <a:p>
            <a:pPr marL="182563" indent="-182563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b-NO" sz="1100" b="1" i="1" dirty="0"/>
              <a:t>Any important lessons learned or operational adjustments on the installation/field due to failure</a:t>
            </a:r>
          </a:p>
          <a:p>
            <a:pPr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</a:pPr>
            <a:endParaRPr lang="nb-NO" sz="1200" b="1" dirty="0"/>
          </a:p>
          <a:p>
            <a:pPr marL="182563" indent="-182563" algn="l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charset="0"/>
              <a:buNone/>
            </a:pPr>
            <a:endParaRPr lang="nb-NO" sz="1200" b="1" dirty="0">
              <a:solidFill>
                <a:srgbClr val="808080"/>
              </a:solidFill>
            </a:endParaRP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5113338" y="783368"/>
            <a:ext cx="3848100" cy="589206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nb-NO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5173280" y="871765"/>
            <a:ext cx="2455862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15000"/>
              </a:spcBef>
              <a:spcAft>
                <a:spcPct val="10000"/>
              </a:spcAft>
              <a:buClr>
                <a:schemeClr val="tx2"/>
              </a:buClr>
              <a:buFont typeface="Arial" charset="0"/>
              <a:buNone/>
            </a:pPr>
            <a:r>
              <a:rPr lang="en-GB" sz="1200" b="1" dirty="0"/>
              <a:t>Illustration/well bore schematic</a:t>
            </a:r>
            <a:endParaRPr lang="en-US" sz="12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C67C10E-7D53-4107-AA2A-45FF172ED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795343"/>
              </p:ext>
            </p:extLst>
          </p:nvPr>
        </p:nvGraphicFramePr>
        <p:xfrm>
          <a:off x="5850738" y="220869"/>
          <a:ext cx="3110700" cy="430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75">
                  <a:extLst>
                    <a:ext uri="{9D8B030D-6E8A-4147-A177-3AD203B41FA5}">
                      <a16:colId xmlns:a16="http://schemas.microsoft.com/office/drawing/2014/main" val="4245509554"/>
                    </a:ext>
                  </a:extLst>
                </a:gridCol>
                <a:gridCol w="752470">
                  <a:extLst>
                    <a:ext uri="{9D8B030D-6E8A-4147-A177-3AD203B41FA5}">
                      <a16:colId xmlns:a16="http://schemas.microsoft.com/office/drawing/2014/main" val="30106361"/>
                    </a:ext>
                  </a:extLst>
                </a:gridCol>
                <a:gridCol w="802880">
                  <a:extLst>
                    <a:ext uri="{9D8B030D-6E8A-4147-A177-3AD203B41FA5}">
                      <a16:colId xmlns:a16="http://schemas.microsoft.com/office/drawing/2014/main" val="3806722439"/>
                    </a:ext>
                  </a:extLst>
                </a:gridCol>
                <a:gridCol w="777675">
                  <a:extLst>
                    <a:ext uri="{9D8B030D-6E8A-4147-A177-3AD203B41FA5}">
                      <a16:colId xmlns:a16="http://schemas.microsoft.com/office/drawing/2014/main" val="34708085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Incident category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191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Level 1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Level 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Level 3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Level 4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521467"/>
                  </a:ext>
                </a:extLst>
              </a:tr>
              <a:tr h="125632">
                <a:tc>
                  <a:txBody>
                    <a:bodyPr/>
                    <a:lstStyle/>
                    <a:p>
                      <a:pPr algn="ctr"/>
                      <a:endParaRPr lang="nb-NO" sz="500" b="1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500" b="1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500" b="1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800" b="1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159649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F62935E-C134-4526-B832-B7A9730C2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480510"/>
              </p:ext>
            </p:extLst>
          </p:nvPr>
        </p:nvGraphicFramePr>
        <p:xfrm>
          <a:off x="190193" y="728480"/>
          <a:ext cx="4702373" cy="701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153">
                  <a:extLst>
                    <a:ext uri="{9D8B030D-6E8A-4147-A177-3AD203B41FA5}">
                      <a16:colId xmlns:a16="http://schemas.microsoft.com/office/drawing/2014/main" val="341423956"/>
                    </a:ext>
                  </a:extLst>
                </a:gridCol>
                <a:gridCol w="1129682">
                  <a:extLst>
                    <a:ext uri="{9D8B030D-6E8A-4147-A177-3AD203B41FA5}">
                      <a16:colId xmlns:a16="http://schemas.microsoft.com/office/drawing/2014/main" val="2482648190"/>
                    </a:ext>
                  </a:extLst>
                </a:gridCol>
                <a:gridCol w="1305362">
                  <a:extLst>
                    <a:ext uri="{9D8B030D-6E8A-4147-A177-3AD203B41FA5}">
                      <a16:colId xmlns:a16="http://schemas.microsoft.com/office/drawing/2014/main" val="1019066192"/>
                    </a:ext>
                  </a:extLst>
                </a:gridCol>
                <a:gridCol w="1420176">
                  <a:extLst>
                    <a:ext uri="{9D8B030D-6E8A-4147-A177-3AD203B41FA5}">
                      <a16:colId xmlns:a16="http://schemas.microsoft.com/office/drawing/2014/main" val="2373066503"/>
                    </a:ext>
                  </a:extLst>
                </a:gridCol>
              </a:tblGrid>
              <a:tr h="138841">
                <a:tc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Location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Main issue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i="1" dirty="0">
                          <a:solidFill>
                            <a:schemeClr val="tx1"/>
                          </a:solidFill>
                        </a:rPr>
                        <a:t>Select from table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490537"/>
                  </a:ext>
                </a:extLst>
              </a:tr>
              <a:tr h="146902">
                <a:tc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Well type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i="1" dirty="0">
                          <a:solidFill>
                            <a:schemeClr val="tx1"/>
                          </a:solidFill>
                        </a:rPr>
                        <a:t>Producer/injector etc.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Issue keywords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i="1" dirty="0">
                          <a:solidFill>
                            <a:schemeClr val="tx1"/>
                          </a:solidFill>
                        </a:rPr>
                        <a:t>Select from table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784708"/>
                  </a:ext>
                </a:extLst>
              </a:tr>
              <a:tr h="146902">
                <a:tc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Installation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i="1" dirty="0">
                          <a:solidFill>
                            <a:schemeClr val="tx1"/>
                          </a:solidFill>
                        </a:rPr>
                        <a:t>Subsea/Platform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i="1" dirty="0">
                          <a:solidFill>
                            <a:schemeClr val="tx1"/>
                          </a:solidFill>
                        </a:rPr>
                        <a:t>Select from table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050568"/>
                  </a:ext>
                </a:extLst>
              </a:tr>
              <a:tr h="146902">
                <a:tc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i="1" dirty="0">
                          <a:solidFill>
                            <a:schemeClr val="tx1"/>
                          </a:solidFill>
                        </a:rPr>
                        <a:t>Feb.2021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i="1" dirty="0">
                          <a:solidFill>
                            <a:schemeClr val="tx1"/>
                          </a:solidFill>
                        </a:rPr>
                        <a:t>Select from table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57658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EF12944-BC16-48C5-805A-90FE9AE2D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901526"/>
              </p:ext>
            </p:extLst>
          </p:nvPr>
        </p:nvGraphicFramePr>
        <p:xfrm>
          <a:off x="363039" y="1444777"/>
          <a:ext cx="846187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624">
                  <a:extLst>
                    <a:ext uri="{9D8B030D-6E8A-4147-A177-3AD203B41FA5}">
                      <a16:colId xmlns:a16="http://schemas.microsoft.com/office/drawing/2014/main" val="2443372166"/>
                    </a:ext>
                  </a:extLst>
                </a:gridCol>
                <a:gridCol w="2820624">
                  <a:extLst>
                    <a:ext uri="{9D8B030D-6E8A-4147-A177-3AD203B41FA5}">
                      <a16:colId xmlns:a16="http://schemas.microsoft.com/office/drawing/2014/main" val="1336453369"/>
                    </a:ext>
                  </a:extLst>
                </a:gridCol>
                <a:gridCol w="2820624">
                  <a:extLst>
                    <a:ext uri="{9D8B030D-6E8A-4147-A177-3AD203B41FA5}">
                      <a16:colId xmlns:a16="http://schemas.microsoft.com/office/drawing/2014/main" val="4088540518"/>
                    </a:ext>
                  </a:extLst>
                </a:gridCol>
              </a:tblGrid>
              <a:tr h="302038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Main issue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 err="1">
                          <a:solidFill>
                            <a:schemeClr val="tx1"/>
                          </a:solidFill>
                        </a:rPr>
                        <a:t>Issue</a:t>
                      </a:r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dirty="0" err="1">
                          <a:solidFill>
                            <a:schemeClr val="tx1"/>
                          </a:solidFill>
                        </a:rPr>
                        <a:t>keyword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976948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r>
                        <a:rPr lang="nb-NO" sz="1200" dirty="0"/>
                        <a:t>Valve 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ASV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DHSV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871572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r>
                        <a:rPr lang="nb-NO" sz="1200" dirty="0"/>
                        <a:t>External leak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WH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157482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r>
                        <a:rPr lang="nb-NO" sz="1200" dirty="0"/>
                        <a:t>Tubing leak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Seals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Packer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918211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r>
                        <a:rPr lang="nb-NO" sz="1200" dirty="0"/>
                        <a:t>Annulus leak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GLV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Testing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847905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r>
                        <a:rPr lang="nb-NO" sz="1200" dirty="0"/>
                        <a:t>Overpressure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/>
                        <a:t>Hydraulics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350423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r>
                        <a:rPr lang="nb-NO" sz="1200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Corrosion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Erosion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202825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Burst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773133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Control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Collapse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055277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697049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Fatigue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Lifetime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642346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Maloperation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Compatibility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244174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Instrumentation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515091"/>
                  </a:ext>
                </a:extLst>
              </a:tr>
              <a:tr h="226529"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507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454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4" y="422600"/>
            <a:ext cx="8501063" cy="1030288"/>
          </a:xfrm>
        </p:spPr>
        <p:txBody>
          <a:bodyPr/>
          <a:lstStyle/>
          <a:p>
            <a:pPr algn="ctr"/>
            <a:r>
              <a:rPr lang="en-GB" sz="2000" b="1" dirty="0"/>
              <a:t>Matrix for categorization and classification of well incidents</a:t>
            </a:r>
            <a:br>
              <a:rPr lang="en-GB" sz="2000" b="1" dirty="0"/>
            </a:br>
            <a:r>
              <a:rPr lang="en-US" sz="2000" b="1" dirty="0"/>
              <a:t>For wells in operation/production</a:t>
            </a:r>
            <a:endParaRPr lang="nb-NO" sz="2000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61C361EB-7E24-4C54-B7A3-DFB8F2607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718256"/>
              </p:ext>
            </p:extLst>
          </p:nvPr>
        </p:nvGraphicFramePr>
        <p:xfrm>
          <a:off x="1152486" y="1744663"/>
          <a:ext cx="6802515" cy="4032251"/>
        </p:xfrm>
        <a:graphic>
          <a:graphicData uri="http://schemas.openxmlformats.org/drawingml/2006/table">
            <a:tbl>
              <a:tblPr/>
              <a:tblGrid>
                <a:gridCol w="1817752">
                  <a:extLst>
                    <a:ext uri="{9D8B030D-6E8A-4147-A177-3AD203B41FA5}">
                      <a16:colId xmlns:a16="http://schemas.microsoft.com/office/drawing/2014/main" val="3184164624"/>
                    </a:ext>
                  </a:extLst>
                </a:gridCol>
                <a:gridCol w="449753">
                  <a:extLst>
                    <a:ext uri="{9D8B030D-6E8A-4147-A177-3AD203B41FA5}">
                      <a16:colId xmlns:a16="http://schemas.microsoft.com/office/drawing/2014/main" val="2275247094"/>
                    </a:ext>
                  </a:extLst>
                </a:gridCol>
                <a:gridCol w="449753">
                  <a:extLst>
                    <a:ext uri="{9D8B030D-6E8A-4147-A177-3AD203B41FA5}">
                      <a16:colId xmlns:a16="http://schemas.microsoft.com/office/drawing/2014/main" val="3000077975"/>
                    </a:ext>
                  </a:extLst>
                </a:gridCol>
                <a:gridCol w="449753">
                  <a:extLst>
                    <a:ext uri="{9D8B030D-6E8A-4147-A177-3AD203B41FA5}">
                      <a16:colId xmlns:a16="http://schemas.microsoft.com/office/drawing/2014/main" val="2811874555"/>
                    </a:ext>
                  </a:extLst>
                </a:gridCol>
                <a:gridCol w="1817752">
                  <a:extLst>
                    <a:ext uri="{9D8B030D-6E8A-4147-A177-3AD203B41FA5}">
                      <a16:colId xmlns:a16="http://schemas.microsoft.com/office/drawing/2014/main" val="4140127580"/>
                    </a:ext>
                  </a:extLst>
                </a:gridCol>
                <a:gridCol w="1817752">
                  <a:extLst>
                    <a:ext uri="{9D8B030D-6E8A-4147-A177-3AD203B41FA5}">
                      <a16:colId xmlns:a16="http://schemas.microsoft.com/office/drawing/2014/main" val="2769462956"/>
                    </a:ext>
                  </a:extLst>
                </a:gridCol>
              </a:tblGrid>
              <a:tr h="17592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SERIOUSNESS LEVEL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and amount 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Guidance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795320"/>
                  </a:ext>
                </a:extLst>
              </a:tr>
              <a:tr h="710746">
                <a:tc rowSpan="4"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LEVEL 1 – Red: Critical well integrity incidents with high risk for personnel, environment and facility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Rate &gt; 10 kg/s or amount of &gt; 100 kg HC gas immediate release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 &gt; 500 m3 crude</a:t>
                      </a:r>
                    </a:p>
                  </a:txBody>
                  <a:tcPr marL="253335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Barrier failure with major HC release to external environment.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773483"/>
                  </a:ext>
                </a:extLst>
              </a:tr>
              <a:tr h="309632">
                <a:tc gridSpan="4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Rate 1-10 kg/s or amount of 10-100 kg HC gas immediate release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 &gt; 50 m3 crude</a:t>
                      </a:r>
                    </a:p>
                  </a:txBody>
                  <a:tcPr marL="253335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Crossflow with major release to external environment.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300216"/>
                  </a:ext>
                </a:extLst>
              </a:tr>
              <a:tr h="168890">
                <a:tc gridSpan="4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734543"/>
                  </a:ext>
                </a:extLst>
              </a:tr>
              <a:tr h="935932">
                <a:tc gridSpan="4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Critical threat to installation and personnel.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'- External leak from well resulting in mobilization of emergency preparedness team. 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88314"/>
                  </a:ext>
                </a:extLst>
              </a:tr>
              <a:tr h="1759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37" marR="7037" marT="7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37" marR="7037" marT="7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781588"/>
                  </a:ext>
                </a:extLst>
              </a:tr>
              <a:tr h="30963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LEVEL 2 – Yellow:  Serious well integrity incidents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Rate 0,1-1 kg/s or amount of 1-10 kg HC gas immediate release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 &gt; 1m3 crude oil</a:t>
                      </a:r>
                    </a:p>
                  </a:txBody>
                  <a:tcPr marL="253335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Barrier failure with HC release to external environment.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738751"/>
                  </a:ext>
                </a:extLst>
              </a:tr>
              <a:tr h="30963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Crossflow with release to external environment.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29088"/>
                  </a:ext>
                </a:extLst>
              </a:tr>
              <a:tr h="309632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37" marR="7037" marT="7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37" marR="7037" marT="7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37" marR="7037" marT="7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Serious threat to installation and personnel.</a:t>
                      </a: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054980"/>
                  </a:ext>
                </a:extLst>
              </a:tr>
              <a:tr h="626301">
                <a:tc gridSpan="4">
                  <a:txBody>
                    <a:bodyPr/>
                    <a:lstStyle/>
                    <a:p>
                      <a:pPr algn="l" fontAlgn="t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37" marR="7037" marT="70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External leak from well resulting in mobilization of emergency preparedness team. 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37" marR="7037" marT="7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287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232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912" y="422600"/>
            <a:ext cx="8501063" cy="1030288"/>
          </a:xfrm>
        </p:spPr>
        <p:txBody>
          <a:bodyPr/>
          <a:lstStyle/>
          <a:p>
            <a:pPr algn="ctr"/>
            <a:r>
              <a:rPr lang="en-GB" sz="2000" b="1" dirty="0"/>
              <a:t>Matrix for categorization and classification of well incidents</a:t>
            </a:r>
            <a:br>
              <a:rPr lang="en-GB" sz="2000" b="1" dirty="0"/>
            </a:br>
            <a:r>
              <a:rPr lang="en-US" sz="2000" b="1" dirty="0"/>
              <a:t>For wells in operation/production</a:t>
            </a:r>
            <a:endParaRPr lang="nb-NO" sz="20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81AB33D-9A97-42BE-8A5E-C9A74515F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808" y="1855011"/>
            <a:ext cx="754380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7155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333333"/>
      </a:dk1>
      <a:lt1>
        <a:srgbClr val="FFFFFF"/>
      </a:lt1>
      <a:dk2>
        <a:srgbClr val="333333"/>
      </a:dk2>
      <a:lt2>
        <a:srgbClr val="999999"/>
      </a:lt2>
      <a:accent1>
        <a:srgbClr val="CCCCCC"/>
      </a:accent1>
      <a:accent2>
        <a:srgbClr val="40537D"/>
      </a:accent2>
      <a:accent3>
        <a:srgbClr val="FFFFFF"/>
      </a:accent3>
      <a:accent4>
        <a:srgbClr val="2A2A2A"/>
      </a:accent4>
      <a:accent5>
        <a:srgbClr val="E2E2E2"/>
      </a:accent5>
      <a:accent6>
        <a:srgbClr val="394A71"/>
      </a:accent6>
      <a:hlink>
        <a:srgbClr val="4A18A4"/>
      </a:hlink>
      <a:folHlink>
        <a:srgbClr val="68E6FC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333333"/>
        </a:dk1>
        <a:lt1>
          <a:srgbClr val="FFFFFF"/>
        </a:lt1>
        <a:dk2>
          <a:srgbClr val="333333"/>
        </a:dk2>
        <a:lt2>
          <a:srgbClr val="999999"/>
        </a:lt2>
        <a:accent1>
          <a:srgbClr val="CCCCCC"/>
        </a:accent1>
        <a:accent2>
          <a:srgbClr val="40537D"/>
        </a:accent2>
        <a:accent3>
          <a:srgbClr val="FFFFFF"/>
        </a:accent3>
        <a:accent4>
          <a:srgbClr val="2A2A2A"/>
        </a:accent4>
        <a:accent5>
          <a:srgbClr val="E2E2E2"/>
        </a:accent5>
        <a:accent6>
          <a:srgbClr val="394A71"/>
        </a:accent6>
        <a:hlink>
          <a:srgbClr val="4A18A4"/>
        </a:hlink>
        <a:folHlink>
          <a:srgbClr val="68E6F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48269BED2E0E4CAA1F646C7B454628" ma:contentTypeVersion="6" ma:contentTypeDescription="Create a new document." ma:contentTypeScope="" ma:versionID="932fb211719b56986cabd5f5ef155b40">
  <xsd:schema xmlns:xsd="http://www.w3.org/2001/XMLSchema" xmlns:xs="http://www.w3.org/2001/XMLSchema" xmlns:p="http://schemas.microsoft.com/office/2006/metadata/properties" xmlns:ns3="e6052d70-a2d8-49c3-a59a-854731b3d0f0" targetNamespace="http://schemas.microsoft.com/office/2006/metadata/properties" ma:root="true" ma:fieldsID="34e82f491df5edc47fb138251b479135" ns3:_="">
    <xsd:import namespace="e6052d70-a2d8-49c3-a59a-854731b3d0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052d70-a2d8-49c3-a59a-854731b3d0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CB940A-AB2D-43C7-B729-D456B351D4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052d70-a2d8-49c3-a59a-854731b3d0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50D4C7-018B-4141-97FF-342950729A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0B3DC7-AFB5-4558-84D6-A5795580F1C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1040</TotalTime>
  <Words>394</Words>
  <Application>Microsoft Office PowerPoint</Application>
  <PresentationFormat>Skjermfremvisning (4:3)</PresentationFormat>
  <Paragraphs>91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blank</vt:lpstr>
      <vt:lpstr>           Well Integrity incident</vt:lpstr>
      <vt:lpstr>PowerPoint-presentasjon</vt:lpstr>
      <vt:lpstr>Matrix for categorization and classification of well incidents For wells in operation/production</vt:lpstr>
      <vt:lpstr>Matrix for categorization and classification of well incidents For wells in operation/production</vt:lpstr>
    </vt:vector>
  </TitlesOfParts>
  <Company>Statoil 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DSB In-Depth Study Well Control Incident 29mar2010 - Presentation</dc:title>
  <dc:creator>Myhr, Terje</dc:creator>
  <cp:lastModifiedBy>Tove Rørhuus</cp:lastModifiedBy>
  <cp:revision>284</cp:revision>
  <cp:lastPrinted>2020-01-22T10:12:21Z</cp:lastPrinted>
  <dcterms:created xsi:type="dcterms:W3CDTF">2010-06-01T05:59:27Z</dcterms:created>
  <dcterms:modified xsi:type="dcterms:W3CDTF">2021-03-23T10:22:46Z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tatus">
    <vt:lpwstr>Final</vt:lpwstr>
  </property>
  <property fmtid="{D5CDD505-2E9C-101B-9397-08002B2CF9AE}" pid="3" name="Expiry Date">
    <vt:lpwstr>2016-06-01T00:00:00Z</vt:lpwstr>
  </property>
  <property fmtid="{D5CDD505-2E9C-101B-9397-08002B2CF9AE}" pid="4" name="Security Classification">
    <vt:lpwstr>Internal (Restricted Distribution)</vt:lpwstr>
  </property>
  <property fmtid="{D5CDD505-2E9C-101B-9397-08002B2CF9AE}" pid="5" name="Author">
    <vt:lpwstr>Myhr, Terje</vt:lpwstr>
  </property>
  <property fmtid="{D5CDD505-2E9C-101B-9397-08002B2CF9AE}" pid="6" name="Created date">
    <vt:lpwstr>2010-06-01T07:59:27Z</vt:lpwstr>
  </property>
  <property fmtid="{D5CDD505-2E9C-101B-9397-08002B2CF9AE}" pid="7" name="Document type">
    <vt:lpwstr>Presentation</vt:lpwstr>
  </property>
  <property fmtid="{D5CDD505-2E9C-101B-9397-08002B2CF9AE}" pid="8" name="Teamsite">
    <vt:bool>false</vt:bool>
  </property>
  <property fmtid="{D5CDD505-2E9C-101B-9397-08002B2CF9AE}" pid="9" name="Complete">
    <vt:lpwstr>0</vt:lpwstr>
  </property>
  <property fmtid="{D5CDD505-2E9C-101B-9397-08002B2CF9AE}" pid="10" name="Edit">
    <vt:lpwstr>0</vt:lpwstr>
  </property>
  <property fmtid="{D5CDD505-2E9C-101B-9397-08002B2CF9AE}" pid="11" name="CS_PROJECT">
    <vt:lpwstr>BOOST</vt:lpwstr>
  </property>
  <property fmtid="{D5CDD505-2E9C-101B-9397-08002B2CF9AE}" pid="12" name="CS_TECHNICALDOCUMENTTYPE">
    <vt:lpwstr>Presentation</vt:lpwstr>
  </property>
  <property fmtid="{D5CDD505-2E9C-101B-9397-08002B2CF9AE}" pid="13" name="CS_CATEGORY">
    <vt:lpwstr>7</vt:lpwstr>
  </property>
  <property fmtid="{D5CDD505-2E9C-101B-9397-08002B2CF9AE}" pid="14" name="CS_DISCIPLINE">
    <vt:lpwstr>(None)</vt:lpwstr>
  </property>
  <property fmtid="{D5CDD505-2E9C-101B-9397-08002B2CF9AE}" pid="15" name="CS_INSTALLATION">
    <vt:lpwstr>(None)</vt:lpwstr>
  </property>
  <property fmtid="{D5CDD505-2E9C-101B-9397-08002B2CF9AE}" pid="16" name="CS_LOCATION">
    <vt:lpwstr>Stjørdal</vt:lpwstr>
  </property>
  <property fmtid="{D5CDD505-2E9C-101B-9397-08002B2CF9AE}" pid="17" name="CS_ACTIVITY">
    <vt:lpwstr>4</vt:lpwstr>
  </property>
  <property fmtid="{D5CDD505-2E9C-101B-9397-08002B2CF9AE}" pid="18" name="CS_BUSINESSPARTNER">
    <vt:lpwstr>(None)</vt:lpwstr>
  </property>
  <property fmtid="{D5CDD505-2E9C-101B-9397-08002B2CF9AE}" pid="19" name="CS_COUNTRY">
    <vt:lpwstr>Norway</vt:lpwstr>
  </property>
  <property fmtid="{D5CDD505-2E9C-101B-9397-08002B2CF9AE}" pid="20" name="CS_REGION">
    <vt:lpwstr>Norway</vt:lpwstr>
  </property>
  <property fmtid="{D5CDD505-2E9C-101B-9397-08002B2CF9AE}" pid="21" name="CS_FIELD">
    <vt:lpwstr>(None)</vt:lpwstr>
  </property>
  <property fmtid="{D5CDD505-2E9C-101B-9397-08002B2CF9AE}" pid="22" name="CS_KEYWORD">
    <vt:lpwstr/>
  </property>
  <property fmtid="{D5CDD505-2E9C-101B-9397-08002B2CF9AE}" pid="23" name="CS_JOURNALNUMBER">
    <vt:lpwstr/>
  </property>
  <property fmtid="{D5CDD505-2E9C-101B-9397-08002B2CF9AE}" pid="24" name="CS_ARCHIVEID">
    <vt:lpwstr/>
  </property>
  <property fmtid="{D5CDD505-2E9C-101B-9397-08002B2CF9AE}" pid="25" name="_NewReviewCycle">
    <vt:lpwstr/>
  </property>
  <property fmtid="{D5CDD505-2E9C-101B-9397-08002B2CF9AE}" pid="26" name="ContentTypeId">
    <vt:lpwstr>0x0101007048269BED2E0E4CAA1F646C7B454628</vt:lpwstr>
  </property>
  <property fmtid="{D5CDD505-2E9C-101B-9397-08002B2CF9AE}" pid="27" name="NhoMmdCaseWorker">
    <vt:lpwstr>2991;#Kristin Sommer|52ae6294-c119-4fe6-9a55-6a73bace0d73</vt:lpwstr>
  </property>
  <property fmtid="{D5CDD505-2E9C-101B-9397-08002B2CF9AE}" pid="28" name="_dlc_DocIdItemGuid">
    <vt:lpwstr>c5b314d0-e6d1-4d0e-ad53-48ed8f52210b</vt:lpwstr>
  </property>
  <property fmtid="{D5CDD505-2E9C-101B-9397-08002B2CF9AE}" pid="29" name="TaxKeyword">
    <vt:lpwstr/>
  </property>
  <property fmtid="{D5CDD505-2E9C-101B-9397-08002B2CF9AE}" pid="30" name="NHO_OrganisationUnit">
    <vt:lpwstr>1140;#Norsk olje og gass|cb1b13eb-8e47-4d30-9a54-b74a620ca936</vt:lpwstr>
  </property>
</Properties>
</file>