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71" r:id="rId3"/>
    <p:sldId id="260" r:id="rId4"/>
    <p:sldId id="261" r:id="rId5"/>
    <p:sldId id="262" r:id="rId6"/>
    <p:sldId id="263" r:id="rId7"/>
    <p:sldId id="264" r:id="rId8"/>
    <p:sldId id="265" r:id="rId9"/>
    <p:sldId id="272" r:id="rId10"/>
    <p:sldId id="266" r:id="rId11"/>
    <p:sldId id="267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rilg\Desktop\NOROG\Nettsider%202014\Figuer%202008-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0-B2E2-4D4A-ABC0-5826BFE5FC0E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E2-4D4A-ABC0-5826BFE5FC0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E2-4D4A-ABC0-5826BFE5FC0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E2-4D4A-ABC0-5826BFE5FC0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25 %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E2-4D4A-ABC0-5826BFE5FC0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'Ark1'!$B$4:$B$8</c:f>
              <c:strCache>
                <c:ptCount val="5"/>
                <c:pt idx="0">
                  <c:v>External load</c:v>
                </c:pt>
                <c:pt idx="1">
                  <c:v>Design error</c:v>
                </c:pt>
                <c:pt idx="2">
                  <c:v>Process disturbance</c:v>
                </c:pt>
                <c:pt idx="3">
                  <c:v>Human intervention</c:v>
                </c:pt>
                <c:pt idx="4">
                  <c:v>Technical degradation</c:v>
                </c:pt>
              </c:strCache>
            </c:strRef>
          </c:cat>
          <c:val>
            <c:numRef>
              <c:f>'Ark1'!$C$4:$C$8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37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E2-4D4A-ABC0-5826BFE5F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277242686687079"/>
          <c:y val="0.12554177810723346"/>
          <c:w val="0.30621750802636633"/>
          <c:h val="0.72556937973051683"/>
        </c:manualLayout>
      </c:layout>
      <c:overlay val="0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'Ark1'!$A$29:$A$32</c:f>
              <c:strCache>
                <c:ptCount val="4"/>
                <c:pt idx="0">
                  <c:v>Error in isolation plan</c:v>
                </c:pt>
                <c:pt idx="1">
                  <c:v>Error during isolation</c:v>
                </c:pt>
                <c:pt idx="2">
                  <c:v>Error during the maintenance work</c:v>
                </c:pt>
                <c:pt idx="3">
                  <c:v>Error during reinstatement</c:v>
                </c:pt>
              </c:strCache>
            </c:strRef>
          </c:cat>
          <c:val>
            <c:numRef>
              <c:f>'Ark1'!$B$29:$B$32</c:f>
              <c:numCache>
                <c:formatCode>General</c:formatCode>
                <c:ptCount val="4"/>
                <c:pt idx="0">
                  <c:v>2</c:v>
                </c:pt>
                <c:pt idx="1">
                  <c:v>17</c:v>
                </c:pt>
                <c:pt idx="2">
                  <c:v>13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7-47AC-A89C-86658F593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66784"/>
        <c:axId val="59995648"/>
      </c:barChart>
      <c:dateAx>
        <c:axId val="49766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9995648"/>
        <c:crosses val="autoZero"/>
        <c:auto val="0"/>
        <c:lblOffset val="100"/>
        <c:baseTimeUnit val="days"/>
      </c:dateAx>
      <c:valAx>
        <c:axId val="59995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766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9E2CE-CF89-4EFB-9E9E-FB00C8EBEF95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ECABF-DAB6-4C69-8A25-CB3CD166FB2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5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/>
          </a:p>
        </p:txBody>
      </p:sp>
      <p:sp>
        <p:nvSpPr>
          <p:cNvPr id="297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5pPr>
            <a:lvl6pPr marL="25146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6pPr>
            <a:lvl7pPr marL="29718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7pPr>
            <a:lvl8pPr marL="34290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8pPr>
            <a:lvl9pPr marL="38862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9pPr>
          </a:lstStyle>
          <a:p>
            <a:pPr eaLnBrk="1" hangingPunct="1"/>
            <a:fld id="{6969E247-A487-4A6E-BF19-2DE72B3477DC}" type="slidenum">
              <a:rPr lang="nb-NO" sz="1200" smtClean="0">
                <a:latin typeface="Calibri" pitchFamily="34" charset="0"/>
              </a:rPr>
              <a:pPr eaLnBrk="1" hangingPunct="1"/>
              <a:t>3</a:t>
            </a:fld>
            <a:endParaRPr lang="nb-NO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697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784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7226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11" y="1170037"/>
            <a:ext cx="8229600" cy="65473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2706" y="1821517"/>
            <a:ext cx="8227979" cy="32208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709791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9313-F6A2-4D83-8BB1-C17635D9F756}" type="datetime1">
              <a:rPr lang="nb-NO"/>
              <a:pPr>
                <a:defRPr/>
              </a:pPr>
              <a:t>18.10.2017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Presentation title. Insert from "Header &amp; Footer"</a:t>
            </a:r>
            <a:endParaRPr lang="nb-NO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C6699-1734-4D06-A369-88B8150D0E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83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022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440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01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216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368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46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811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490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41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skoljeoggass.no/hydrokarbonlekkasjer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-Co-Ma1Kf-E" TargetMode="External"/><Relationship Id="rId2" Type="http://schemas.openxmlformats.org/officeDocument/2006/relationships/hyperlink" Target="http://youtu.be/6BWi848P-h0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ctrTitle"/>
          </p:nvPr>
        </p:nvSpPr>
        <p:spPr>
          <a:xfrm>
            <a:off x="809582" y="2148461"/>
            <a:ext cx="7773305" cy="147084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400" dirty="0"/>
              <a:t>Video on verification – to be used in group discussions</a:t>
            </a:r>
          </a:p>
        </p:txBody>
      </p:sp>
      <p:sp>
        <p:nvSpPr>
          <p:cNvPr id="11267" name="Subtitle 6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773305" cy="53533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Norwegian oil and gas association</a:t>
            </a:r>
          </a:p>
        </p:txBody>
      </p:sp>
    </p:spTree>
    <p:extLst>
      <p:ext uri="{BB962C8B-B14F-4D97-AF65-F5344CB8AC3E}">
        <p14:creationId xmlns:p14="http://schemas.microsoft.com/office/powerpoint/2010/main" val="2737029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Task 1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which cases should isolation plan and verification be used?</a:t>
            </a:r>
          </a:p>
          <a:p>
            <a:pPr lvl="1"/>
            <a:r>
              <a:rPr lang="en-GB" dirty="0"/>
              <a:t>During isolation and reinstatement when a valve is removed and replaced?</a:t>
            </a:r>
          </a:p>
          <a:p>
            <a:pPr lvl="1"/>
            <a:r>
              <a:rPr lang="en-GB" dirty="0"/>
              <a:t>During certification of a PSV?</a:t>
            </a:r>
          </a:p>
          <a:p>
            <a:pPr lvl="1"/>
            <a:r>
              <a:rPr lang="en-GB" dirty="0"/>
              <a:t>When a pig is going to be launched?</a:t>
            </a:r>
          </a:p>
        </p:txBody>
      </p:sp>
    </p:spTree>
    <p:extLst>
      <p:ext uri="{BB962C8B-B14F-4D97-AF65-F5344CB8AC3E}">
        <p14:creationId xmlns:p14="http://schemas.microsoft.com/office/powerpoint/2010/main" val="83233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Task 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should the verification be performed in practice?</a:t>
            </a:r>
          </a:p>
          <a:p>
            <a:pPr lvl="1"/>
            <a:r>
              <a:rPr lang="en-GB" dirty="0"/>
              <a:t>Should the verification always be performed in field?</a:t>
            </a:r>
          </a:p>
          <a:p>
            <a:pPr lvl="1"/>
            <a:r>
              <a:rPr lang="en-GB" dirty="0"/>
              <a:t>Can the person performing the isolation and the person performing the verification go together?</a:t>
            </a:r>
          </a:p>
          <a:p>
            <a:pPr lvl="1"/>
            <a:r>
              <a:rPr lang="en-GB" dirty="0"/>
              <a:t>How can we ensure the two roles are separated?</a:t>
            </a:r>
          </a:p>
        </p:txBody>
      </p:sp>
    </p:spTree>
    <p:extLst>
      <p:ext uri="{BB962C8B-B14F-4D97-AF65-F5344CB8AC3E}">
        <p14:creationId xmlns:p14="http://schemas.microsoft.com/office/powerpoint/2010/main" val="182807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Task 3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Verification is required, but you are the only process operator on your shift. What do you do?</a:t>
            </a:r>
          </a:p>
        </p:txBody>
      </p:sp>
    </p:spTree>
    <p:extLst>
      <p:ext uri="{BB962C8B-B14F-4D97-AF65-F5344CB8AC3E}">
        <p14:creationId xmlns:p14="http://schemas.microsoft.com/office/powerpoint/2010/main" val="47779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Task 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Pilots use check lists before take-off even though they perform this work task several times every day. Why?</a:t>
            </a:r>
          </a:p>
        </p:txBody>
      </p:sp>
    </p:spTree>
    <p:extLst>
      <p:ext uri="{BB962C8B-B14F-4D97-AF65-F5344CB8AC3E}">
        <p14:creationId xmlns:p14="http://schemas.microsoft.com/office/powerpoint/2010/main" val="803097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Summary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2245" y="1734870"/>
            <a:ext cx="8359510" cy="4471995"/>
          </a:xfrm>
        </p:spPr>
        <p:txBody>
          <a:bodyPr>
            <a:normAutofit lnSpcReduction="10000"/>
          </a:bodyPr>
          <a:lstStyle/>
          <a:p>
            <a:r>
              <a:rPr lang="en-GB" sz="2600" dirty="0"/>
              <a:t>In average there is one leak every 10</a:t>
            </a:r>
            <a:r>
              <a:rPr lang="en-GB" sz="2600" baseline="30000" dirty="0"/>
              <a:t>th</a:t>
            </a:r>
            <a:r>
              <a:rPr lang="en-GB" sz="2600" dirty="0"/>
              <a:t> year per platform on the Norwegian continental shelf (&gt;0,1 kg/s). This equals one leak every 30</a:t>
            </a:r>
            <a:r>
              <a:rPr lang="en-GB" sz="2600" baseline="30000" dirty="0"/>
              <a:t>th</a:t>
            </a:r>
            <a:r>
              <a:rPr lang="en-GB" sz="2600" dirty="0"/>
              <a:t> year per shift.</a:t>
            </a:r>
          </a:p>
          <a:p>
            <a:r>
              <a:rPr lang="en-GB" sz="2600" dirty="0"/>
              <a:t>Hydrocarbon leaks can result in a major accident like on Piper Alpha. We have to do whatever we can to prevent such an accident.</a:t>
            </a:r>
          </a:p>
          <a:p>
            <a:r>
              <a:rPr lang="en-GB" sz="2600" dirty="0"/>
              <a:t>Everybody makes an error from time to time. At least in 30 years!</a:t>
            </a:r>
          </a:p>
          <a:p>
            <a:r>
              <a:rPr lang="en-GB" sz="2600" dirty="0"/>
              <a:t>This is why we need strict rules for the use of isolation plans and verification.</a:t>
            </a:r>
          </a:p>
          <a:p>
            <a:r>
              <a:rPr lang="en-GB" sz="2600" u="sng" dirty="0"/>
              <a:t>You</a:t>
            </a:r>
            <a:r>
              <a:rPr lang="en-GB" sz="2600" dirty="0"/>
              <a:t> are the pilot offshore!</a:t>
            </a:r>
          </a:p>
        </p:txBody>
      </p:sp>
      <p:pic>
        <p:nvPicPr>
          <p:cNvPr id="4" name="Picture 2" descr="C:\Users\wroed\AppData\Local\Microsoft\Windows\Temporary Internet Files\Content.IE5\HKHI8QXZ\MC9001861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580" y="5517232"/>
            <a:ext cx="849703" cy="1218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More information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hlinkClick r:id="rId2"/>
              </a:rPr>
              <a:t>www.norskoljeoggass.no/hydrokarbonlekkasjer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9627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Agenda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Hydrocarbon leak causes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Video on verification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Discussion in groups</a:t>
            </a:r>
          </a:p>
        </p:txBody>
      </p:sp>
    </p:spTree>
    <p:extLst>
      <p:ext uri="{BB962C8B-B14F-4D97-AF65-F5344CB8AC3E}">
        <p14:creationId xmlns:p14="http://schemas.microsoft.com/office/powerpoint/2010/main" val="263189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3692" y="121413"/>
            <a:ext cx="8230751" cy="654498"/>
          </a:xfrm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Major accident example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2384" y="1492852"/>
            <a:ext cx="8513776" cy="414930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100" dirty="0"/>
              <a:t>Piper Alpha accident in 1988:</a:t>
            </a:r>
          </a:p>
          <a:p>
            <a:pPr marL="0" indent="0">
              <a:buNone/>
              <a:defRPr/>
            </a:pPr>
            <a:r>
              <a:rPr lang="en-GB" sz="2100" dirty="0"/>
              <a:t>Leak (2 kg/s) </a:t>
            </a:r>
            <a:r>
              <a:rPr lang="en-GB" sz="2100" dirty="0">
                <a:sym typeface="Wingdings" pitchFamily="2" charset="2"/>
              </a:rPr>
              <a:t></a:t>
            </a:r>
            <a:r>
              <a:rPr lang="en-GB" sz="2100" dirty="0"/>
              <a:t> ignition </a:t>
            </a:r>
            <a:r>
              <a:rPr lang="en-GB" sz="2100" dirty="0">
                <a:sym typeface="Wingdings" pitchFamily="2" charset="2"/>
              </a:rPr>
              <a:t></a:t>
            </a:r>
            <a:r>
              <a:rPr lang="en-GB" sz="2100" dirty="0"/>
              <a:t> explosion </a:t>
            </a:r>
            <a:r>
              <a:rPr lang="en-GB" sz="2100" dirty="0">
                <a:sym typeface="Wingdings" pitchFamily="2" charset="2"/>
              </a:rPr>
              <a:t></a:t>
            </a:r>
            <a:r>
              <a:rPr lang="en-GB" sz="2100" dirty="0"/>
              <a:t> fire </a:t>
            </a:r>
            <a:r>
              <a:rPr lang="en-GB" sz="2100" dirty="0">
                <a:sym typeface="Wingdings" pitchFamily="2" charset="2"/>
              </a:rPr>
              <a:t></a:t>
            </a:r>
            <a:r>
              <a:rPr lang="en-GB" sz="2100" dirty="0"/>
              <a:t> 167 fatalities.</a:t>
            </a:r>
          </a:p>
          <a:p>
            <a:pPr marL="0" indent="0">
              <a:buNone/>
              <a:defRPr/>
            </a:pPr>
            <a:endParaRPr lang="en-GB" sz="2100" dirty="0"/>
          </a:p>
          <a:p>
            <a:pPr marL="0" indent="0">
              <a:buNone/>
              <a:defRPr/>
            </a:pPr>
            <a:r>
              <a:rPr lang="en-GB" sz="2100" dirty="0"/>
              <a:t>Misunderstandings between day shift and night shift whether or not a job (PSV replacement) was initiated.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4300" dirty="0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700" y="4135076"/>
            <a:ext cx="2349763" cy="189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376" y="4135076"/>
            <a:ext cx="2349763" cy="189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7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76" y="4136883"/>
            <a:ext cx="2123168" cy="192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700826" y="6034543"/>
            <a:ext cx="2069824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ctr"/>
            <a:r>
              <a:rPr lang="en-GB" dirty="0"/>
              <a:t>Before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696392" y="6059470"/>
            <a:ext cx="2069824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ctr"/>
            <a:r>
              <a:rPr lang="en-GB" dirty="0"/>
              <a:t>During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6524377" y="6034543"/>
            <a:ext cx="2069824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ctr"/>
            <a:r>
              <a:rPr lang="en-GB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38673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392246" y="121413"/>
            <a:ext cx="8230751" cy="730975"/>
          </a:xfrm>
        </p:spPr>
        <p:txBody>
          <a:bodyPr>
            <a:normAutofit/>
          </a:bodyPr>
          <a:lstStyle/>
          <a:p>
            <a:r>
              <a:rPr lang="en-GB" sz="3200" dirty="0"/>
              <a:t>Hydrocarbon leaks categorization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4294967295"/>
          </p:nvPr>
        </p:nvSpPr>
        <p:spPr>
          <a:xfrm>
            <a:off x="392245" y="4477748"/>
            <a:ext cx="8751755" cy="2065454"/>
          </a:xfrm>
        </p:spPr>
        <p:txBody>
          <a:bodyPr/>
          <a:lstStyle/>
          <a:p>
            <a:r>
              <a:rPr lang="en-GB" sz="2100" dirty="0"/>
              <a:t>Almost two out of three leaks were related to work on hydrocarbon equipment (pink sector)</a:t>
            </a:r>
          </a:p>
          <a:p>
            <a:r>
              <a:rPr lang="en-GB" sz="2100" dirty="0"/>
              <a:t>Most of this work was </a:t>
            </a:r>
            <a:r>
              <a:rPr lang="en-GB" sz="2100" b="1" dirty="0"/>
              <a:t>carried out in the operations phase </a:t>
            </a:r>
            <a:r>
              <a:rPr lang="en-GB" sz="2100" dirty="0"/>
              <a:t>(not during annual shutdowns)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6045024" y="3429001"/>
            <a:ext cx="895662" cy="329703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r"/>
            <a:r>
              <a:rPr lang="en-GB" sz="1500" dirty="0"/>
              <a:t>[n=62]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466884" y="1331506"/>
            <a:ext cx="3223628" cy="929867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r>
              <a:rPr lang="en-GB" dirty="0"/>
              <a:t>Hydrocarbon leaks above 0.1 kg/s on the Norwegian continental shelf in 2008-2013</a:t>
            </a: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793123"/>
              </p:ext>
            </p:extLst>
          </p:nvPr>
        </p:nvGraphicFramePr>
        <p:xfrm>
          <a:off x="2466975" y="980728"/>
          <a:ext cx="6677025" cy="337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247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392245" y="121413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Examples</a:t>
            </a:r>
            <a:endParaRPr lang="en-GB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92245" y="1492851"/>
            <a:ext cx="8434149" cy="4794687"/>
          </a:xfrm>
        </p:spPr>
        <p:txBody>
          <a:bodyPr/>
          <a:lstStyle/>
          <a:p>
            <a:r>
              <a:rPr lang="en-GB" dirty="0"/>
              <a:t>Flange bolts with wrong torque</a:t>
            </a:r>
          </a:p>
          <a:p>
            <a:r>
              <a:rPr lang="en-GB" dirty="0"/>
              <a:t>Opened the wrong valve</a:t>
            </a:r>
          </a:p>
          <a:p>
            <a:r>
              <a:rPr lang="en-GB" dirty="0"/>
              <a:t>Forgot to reinstate a plug</a:t>
            </a:r>
          </a:p>
          <a:p>
            <a:r>
              <a:rPr lang="en-GB" dirty="0"/>
              <a:t>Reinstated too early</a:t>
            </a:r>
          </a:p>
          <a:p>
            <a:r>
              <a:rPr lang="en-GB" dirty="0"/>
              <a:t>Used the wrong kind of gasket</a:t>
            </a:r>
          </a:p>
          <a:p>
            <a:r>
              <a:rPr lang="en-GB" dirty="0"/>
              <a:t>Worked on wrong (pressurised) equipment</a:t>
            </a:r>
          </a:p>
        </p:txBody>
      </p:sp>
    </p:spTree>
    <p:extLst>
      <p:ext uri="{BB962C8B-B14F-4D97-AF65-F5344CB8AC3E}">
        <p14:creationId xmlns:p14="http://schemas.microsoft.com/office/powerpoint/2010/main" val="208376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81581" cy="654732"/>
          </a:xfrm>
        </p:spPr>
        <p:txBody>
          <a:bodyPr>
            <a:noAutofit/>
          </a:bodyPr>
          <a:lstStyle/>
          <a:p>
            <a:r>
              <a:rPr lang="en-GB" sz="3200" dirty="0"/>
              <a:t>Leaks related to human intervention on hydrocarbon equipment (pink sector)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17606" y="6259381"/>
            <a:ext cx="8732703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r>
              <a:rPr lang="en-GB" b="1" dirty="0"/>
              <a:t>Errors during isolation and reinstatement </a:t>
            </a:r>
            <a:r>
              <a:rPr lang="en-GB" dirty="0"/>
              <a:t>are important causes to hydrocarbon leaks!</a:t>
            </a:r>
          </a:p>
        </p:txBody>
      </p:sp>
      <p:sp>
        <p:nvSpPr>
          <p:cNvPr id="6" name="TekstSylinder 2"/>
          <p:cNvSpPr txBox="1">
            <a:spLocks noChangeArrowheads="1"/>
          </p:cNvSpPr>
          <p:nvPr/>
        </p:nvSpPr>
        <p:spPr bwMode="auto">
          <a:xfrm>
            <a:off x="6948265" y="1515121"/>
            <a:ext cx="2080900" cy="32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914" tIns="48957" rIns="97914" bIns="4895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nb-NO" sz="1500" dirty="0"/>
              <a:t>[</a:t>
            </a:r>
            <a:r>
              <a:rPr lang="en-GB" altLang="nb-NO" sz="1500" i="1" dirty="0"/>
              <a:t>n</a:t>
            </a:r>
            <a:r>
              <a:rPr lang="en-GB" altLang="nb-NO" sz="1500" dirty="0"/>
              <a:t> = 38, 2008-2013]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611560" y="1628800"/>
          <a:ext cx="73448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71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392245" y="121413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Important principles to prevent such leaks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Systematic use of isolation plan</a:t>
            </a:r>
          </a:p>
          <a:p>
            <a:r>
              <a:rPr lang="en-GB" dirty="0"/>
              <a:t>Verification of all critical tasks: One person performs and another person verifies</a:t>
            </a:r>
          </a:p>
        </p:txBody>
      </p:sp>
    </p:spTree>
    <p:extLst>
      <p:ext uri="{BB962C8B-B14F-4D97-AF65-F5344CB8AC3E}">
        <p14:creationId xmlns:p14="http://schemas.microsoft.com/office/powerpoint/2010/main" val="94973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317606" y="121413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Video on verification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899592" y="1150947"/>
            <a:ext cx="7667152" cy="1714697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r>
              <a:rPr lang="en-GB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film is started by clicking one of the buttons below. Please note:</a:t>
            </a:r>
          </a:p>
          <a:p>
            <a:pPr marL="305981" indent="-305981">
              <a:buFontTx/>
              <a:buChar char="-"/>
            </a:pPr>
            <a:r>
              <a:rPr lang="en-GB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computer must be connected to the internet</a:t>
            </a:r>
          </a:p>
          <a:p>
            <a:pPr marL="305981" indent="-305981">
              <a:buFontTx/>
              <a:buChar char="-"/>
            </a:pPr>
            <a:r>
              <a:rPr lang="en-GB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PowerPoint must be in «presentation mode»</a:t>
            </a:r>
          </a:p>
          <a:p>
            <a:pPr marL="305981" indent="-305981">
              <a:buFontTx/>
              <a:buChar char="-"/>
            </a:pPr>
            <a:r>
              <a:rPr lang="en-GB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resolution can be adjusted by clicking «settings» in the lower right corner. Choose 1808p if you have a fast internet connection</a:t>
            </a:r>
          </a:p>
        </p:txBody>
      </p:sp>
      <p:sp>
        <p:nvSpPr>
          <p:cNvPr id="5" name="Fremover eller Neste 4">
            <a:hlinkClick r:id="rId2" highlightClick="1"/>
          </p:cNvPr>
          <p:cNvSpPr/>
          <p:nvPr/>
        </p:nvSpPr>
        <p:spPr>
          <a:xfrm>
            <a:off x="3275856" y="40058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 subtext</a:t>
            </a:r>
          </a:p>
        </p:txBody>
      </p:sp>
      <p:sp>
        <p:nvSpPr>
          <p:cNvPr id="6" name="Fremover eller Neste 5">
            <a:hlinkClick r:id="rId3" highlightClick="1"/>
          </p:cNvPr>
          <p:cNvSpPr/>
          <p:nvPr/>
        </p:nvSpPr>
        <p:spPr>
          <a:xfrm>
            <a:off x="4860032" y="40058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English subtext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971600" y="622802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Link to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Norwegian version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English version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2771800" y="508518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Both versions have Norwegian speech</a:t>
            </a:r>
          </a:p>
        </p:txBody>
      </p:sp>
    </p:spTree>
    <p:extLst>
      <p:ext uri="{BB962C8B-B14F-4D97-AF65-F5344CB8AC3E}">
        <p14:creationId xmlns:p14="http://schemas.microsoft.com/office/powerpoint/2010/main" val="285179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4732"/>
          </a:xfrm>
        </p:spPr>
        <p:txBody>
          <a:bodyPr>
            <a:normAutofit/>
          </a:bodyPr>
          <a:lstStyle/>
          <a:p>
            <a:r>
              <a:rPr lang="en-GB" sz="3200" dirty="0"/>
              <a:t>Discussion in groups</a:t>
            </a:r>
            <a:endParaRPr lang="en-GB" dirty="0"/>
          </a:p>
        </p:txBody>
      </p:sp>
      <p:pic>
        <p:nvPicPr>
          <p:cNvPr id="2054" name="Picture 6" descr="C:\Users\wroed\AppData\Local\Microsoft\Windows\Temporary Internet Files\Content.IE5\U75MDYLW\MC9002310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155" y="3140968"/>
            <a:ext cx="2848824" cy="197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552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536</Words>
  <Application>Microsoft Office PowerPoint</Application>
  <PresentationFormat>Skjermfremvisning (4:3)</PresentationFormat>
  <Paragraphs>69</Paragraphs>
  <Slides>15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Wingdings</vt:lpstr>
      <vt:lpstr>Office-tema</vt:lpstr>
      <vt:lpstr>Video on verification – to be used in group discussions</vt:lpstr>
      <vt:lpstr>Agenda</vt:lpstr>
      <vt:lpstr>Major accident example</vt:lpstr>
      <vt:lpstr>Hydrocarbon leaks categorization</vt:lpstr>
      <vt:lpstr>Examples</vt:lpstr>
      <vt:lpstr>Leaks related to human intervention on hydrocarbon equipment (pink sector)</vt:lpstr>
      <vt:lpstr>Important principles to prevent such leaks</vt:lpstr>
      <vt:lpstr>Video on verification</vt:lpstr>
      <vt:lpstr>Discussion in groups</vt:lpstr>
      <vt:lpstr>Task 1</vt:lpstr>
      <vt:lpstr>Task 2</vt:lpstr>
      <vt:lpstr>Task 3</vt:lpstr>
      <vt:lpstr>Task 4</vt:lpstr>
      <vt:lpstr>Summary</vt:lpstr>
      <vt:lpstr>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Underlagsmateriell for diskusjon/gruppearbeid om verifikasjon</dc:title>
  <dc:creator>Willy Røed</dc:creator>
  <cp:lastModifiedBy>Maiken Ree</cp:lastModifiedBy>
  <cp:revision>20</cp:revision>
  <dcterms:created xsi:type="dcterms:W3CDTF">2014-02-17T06:33:07Z</dcterms:created>
  <dcterms:modified xsi:type="dcterms:W3CDTF">2017-10-18T11:26:20Z</dcterms:modified>
</cp:coreProperties>
</file>