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9" r:id="rId2"/>
    <p:sldId id="271" r:id="rId3"/>
    <p:sldId id="260" r:id="rId4"/>
    <p:sldId id="261" r:id="rId5"/>
    <p:sldId id="262" r:id="rId6"/>
    <p:sldId id="263" r:id="rId7"/>
    <p:sldId id="264" r:id="rId8"/>
    <p:sldId id="265" r:id="rId9"/>
    <p:sldId id="272" r:id="rId10"/>
    <p:sldId id="266" r:id="rId11"/>
    <p:sldId id="267" r:id="rId12"/>
    <p:sldId id="268" r:id="rId13"/>
    <p:sldId id="269" r:id="rId14"/>
    <p:sldId id="270" r:id="rId15"/>
    <p:sldId id="273" r:id="rId1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1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rilg\Desktop\NOROG\Nettsider%202014\Figuerr%202008-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8277242686687112"/>
          <c:y val="0.12554177810723346"/>
          <c:w val="0.30621750802636633"/>
          <c:h val="0.72556937973051672"/>
        </c:manualLayout>
      </c:layout>
      <c:overlay val="0"/>
      <c:txPr>
        <a:bodyPr/>
        <a:lstStyle/>
        <a:p>
          <a:pPr>
            <a:defRPr sz="1200"/>
          </a:pPr>
          <a:endParaRPr lang="nb-NO"/>
        </a:p>
      </c:txPr>
    </c:legend>
    <c:plotVisOnly val="1"/>
    <c:dispBlanksAs val="zero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'[Figuerr 2008-2013.xlsx]Ark1'!$A$8:$A$11</c:f>
              <c:strCache>
                <c:ptCount val="4"/>
                <c:pt idx="0">
                  <c:v>På grunn av feil i isoleringsplan</c:v>
                </c:pt>
                <c:pt idx="1">
                  <c:v>På grunn av feil ved isolering</c:v>
                </c:pt>
                <c:pt idx="2">
                  <c:v>På grunn av feil ved utførelsen av vedlikeholdsarbeidet</c:v>
                </c:pt>
                <c:pt idx="3">
                  <c:v>På grunn av feil ved tilbakestilling</c:v>
                </c:pt>
              </c:strCache>
            </c:strRef>
          </c:cat>
          <c:val>
            <c:numRef>
              <c:f>'[Figuerr 2008-2013.xlsx]Ark1'!$B$8:$B$11</c:f>
              <c:numCache>
                <c:formatCode>General</c:formatCode>
                <c:ptCount val="4"/>
                <c:pt idx="0">
                  <c:v>2</c:v>
                </c:pt>
                <c:pt idx="1">
                  <c:v>17</c:v>
                </c:pt>
                <c:pt idx="2">
                  <c:v>13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76-4C54-ABAA-AF54FA13AF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757184"/>
        <c:axId val="49767168"/>
      </c:barChart>
      <c:dateAx>
        <c:axId val="49757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9767168"/>
        <c:crosses val="autoZero"/>
        <c:auto val="0"/>
        <c:lblOffset val="100"/>
        <c:baseTimeUnit val="days"/>
      </c:dateAx>
      <c:valAx>
        <c:axId val="49767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7571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Picture 8">
          <a:extLst xmlns:a="http://schemas.openxmlformats.org/drawingml/2006/main">
            <a:ext uri="{FF2B5EF4-FFF2-40B4-BE49-F238E27FC236}">
              <a16:creationId xmlns:a16="http://schemas.microsoft.com/office/drawing/2014/main" id="{2D8B26FB-1751-4D9E-832F-FEAE98AE3E1E}"/>
            </a:ext>
          </a:extLst>
        </cdr:cNvPr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0" y="0"/>
          <a:ext cx="7416800" cy="49720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9E2CE-CF89-4EFB-9E9E-FB00C8EBEF95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ECABF-DAB6-4C69-8A25-CB3CD166FB2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54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b-NO"/>
          </a:p>
        </p:txBody>
      </p:sp>
      <p:sp>
        <p:nvSpPr>
          <p:cNvPr id="29700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5pPr>
            <a:lvl6pPr marL="25146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6pPr>
            <a:lvl7pPr marL="29718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7pPr>
            <a:lvl8pPr marL="34290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8pPr>
            <a:lvl9pPr marL="3886200" indent="-228600" defTabSz="85248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mbria" pitchFamily="18" charset="0"/>
                <a:ea typeface="MS PGothic" pitchFamily="34" charset="-128"/>
              </a:defRPr>
            </a:lvl9pPr>
          </a:lstStyle>
          <a:p>
            <a:pPr eaLnBrk="1" hangingPunct="1"/>
            <a:fld id="{6969E247-A487-4A6E-BF19-2DE72B3477DC}" type="slidenum">
              <a:rPr lang="nb-NO" sz="1200" smtClean="0">
                <a:latin typeface="Calibri" pitchFamily="34" charset="0"/>
              </a:rPr>
              <a:pPr eaLnBrk="1" hangingPunct="1"/>
              <a:t>3</a:t>
            </a:fld>
            <a:endParaRPr lang="nb-NO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697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784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7226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911" y="1170037"/>
            <a:ext cx="8229600" cy="65473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2706" y="1821517"/>
            <a:ext cx="8227979" cy="322080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rgbClr val="709791"/>
                </a:solidFill>
                <a:latin typeface="+mn-lt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E9313-F6A2-4D83-8BB1-C17635D9F756}" type="datetime1">
              <a:rPr lang="nb-NO"/>
              <a:pPr>
                <a:defRPr/>
              </a:pPr>
              <a:t>18.10.2017</a:t>
            </a:fld>
            <a:endParaRPr lang="nb-N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- Presentation title. Insert from "Header &amp; Footer"</a:t>
            </a:r>
            <a:endParaRPr lang="nb-NO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C6699-1734-4D06-A369-88B8150D0EB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483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022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440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012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216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368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146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811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4907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14FC-5534-4C19-B852-042CBD7545DD}" type="datetimeFigureOut">
              <a:rPr lang="nb-NO" smtClean="0"/>
              <a:pPr/>
              <a:t>18.10.2017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BACE8-FB1A-4491-B37A-5F2ABE15C57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141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rskoljeoggass.no/hydrokarbonlekkasjer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-Co-Ma1Kf-E" TargetMode="External"/><Relationship Id="rId2" Type="http://schemas.openxmlformats.org/officeDocument/2006/relationships/hyperlink" Target="http://youtu.be/6BWi848P-h0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5"/>
          <p:cNvSpPr>
            <a:spLocks noGrp="1"/>
          </p:cNvSpPr>
          <p:nvPr>
            <p:ph type="ctrTitle"/>
          </p:nvPr>
        </p:nvSpPr>
        <p:spPr>
          <a:xfrm>
            <a:off x="809582" y="2148461"/>
            <a:ext cx="7773305" cy="1470842"/>
          </a:xfrm>
        </p:spPr>
        <p:txBody>
          <a:bodyPr>
            <a:normAutofit/>
          </a:bodyPr>
          <a:lstStyle/>
          <a:p>
            <a:pPr eaLnBrk="1" hangingPunct="1"/>
            <a:r>
              <a:rPr lang="nb-NO" sz="3400" dirty="0"/>
              <a:t>Video om verifikasjon – underlag for gruppearbeid/ diskusjon</a:t>
            </a:r>
          </a:p>
        </p:txBody>
      </p:sp>
      <p:sp>
        <p:nvSpPr>
          <p:cNvPr id="11267" name="Subtitle 6"/>
          <p:cNvSpPr>
            <a:spLocks noGrp="1"/>
          </p:cNvSpPr>
          <p:nvPr>
            <p:ph type="subTitle" idx="1"/>
          </p:nvPr>
        </p:nvSpPr>
        <p:spPr>
          <a:xfrm>
            <a:off x="755576" y="4509120"/>
            <a:ext cx="7773305" cy="535336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nb-NO" dirty="0"/>
              <a:t>Utarbeidet av Norsk olje og gass</a:t>
            </a:r>
          </a:p>
        </p:txBody>
      </p:sp>
    </p:spTree>
    <p:extLst>
      <p:ext uri="{BB962C8B-B14F-4D97-AF65-F5344CB8AC3E}">
        <p14:creationId xmlns:p14="http://schemas.microsoft.com/office/powerpoint/2010/main" val="2737029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54732"/>
          </a:xfrm>
        </p:spPr>
        <p:txBody>
          <a:bodyPr>
            <a:normAutofit/>
          </a:bodyPr>
          <a:lstStyle/>
          <a:p>
            <a:r>
              <a:rPr lang="nb-NO" sz="3200" dirty="0"/>
              <a:t>Oppgave 1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 hvilke tilfeller er det krav til isoleringsplan og verifikasjon?</a:t>
            </a:r>
          </a:p>
          <a:p>
            <a:pPr lvl="1"/>
            <a:r>
              <a:rPr lang="nb-NO" dirty="0"/>
              <a:t>Ved isolering og tilbakestilling ifm. utskifting av en ventil?</a:t>
            </a:r>
          </a:p>
          <a:p>
            <a:pPr lvl="1"/>
            <a:r>
              <a:rPr lang="nb-NO" dirty="0"/>
              <a:t>Ved sertifisering av en PSV?</a:t>
            </a:r>
          </a:p>
          <a:p>
            <a:pPr lvl="1"/>
            <a:r>
              <a:rPr lang="nb-NO" dirty="0"/>
              <a:t>Når en </a:t>
            </a:r>
            <a:r>
              <a:rPr lang="nb-NO" dirty="0" err="1"/>
              <a:t>pig</a:t>
            </a:r>
            <a:r>
              <a:rPr lang="nb-NO" dirty="0"/>
              <a:t> skal sendes?</a:t>
            </a:r>
          </a:p>
        </p:txBody>
      </p:sp>
    </p:spTree>
    <p:extLst>
      <p:ext uri="{BB962C8B-B14F-4D97-AF65-F5344CB8AC3E}">
        <p14:creationId xmlns:p14="http://schemas.microsoft.com/office/powerpoint/2010/main" val="832334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54732"/>
          </a:xfrm>
        </p:spPr>
        <p:txBody>
          <a:bodyPr>
            <a:normAutofit/>
          </a:bodyPr>
          <a:lstStyle/>
          <a:p>
            <a:r>
              <a:rPr lang="nb-NO" sz="3200" dirty="0"/>
              <a:t>Oppgave 2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Hvordan gjennomføres verifikasjonen i praksis?</a:t>
            </a:r>
          </a:p>
          <a:p>
            <a:pPr lvl="1"/>
            <a:r>
              <a:rPr lang="nb-NO" dirty="0"/>
              <a:t>Skal alltid verifikasjonen gjøres i felt?</a:t>
            </a:r>
          </a:p>
          <a:p>
            <a:pPr lvl="1"/>
            <a:r>
              <a:rPr lang="nb-NO" dirty="0"/>
              <a:t>Kan utførende og verifiserende gå sammen?</a:t>
            </a:r>
          </a:p>
          <a:p>
            <a:pPr lvl="1"/>
            <a:r>
              <a:rPr lang="nb-NO" dirty="0"/>
              <a:t>Hvordan kan vi sikre at rollene holdes adskilt?</a:t>
            </a:r>
          </a:p>
        </p:txBody>
      </p:sp>
    </p:spTree>
    <p:extLst>
      <p:ext uri="{BB962C8B-B14F-4D97-AF65-F5344CB8AC3E}">
        <p14:creationId xmlns:p14="http://schemas.microsoft.com/office/powerpoint/2010/main" val="1828073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54732"/>
          </a:xfrm>
        </p:spPr>
        <p:txBody>
          <a:bodyPr>
            <a:normAutofit/>
          </a:bodyPr>
          <a:lstStyle/>
          <a:p>
            <a:r>
              <a:rPr lang="nb-NO" sz="3200" dirty="0"/>
              <a:t>Oppgave 3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 er krav til verifikasjon, men du er eneste prosesstekniker på skiftet. Hva gjør du?</a:t>
            </a:r>
          </a:p>
        </p:txBody>
      </p:sp>
    </p:spTree>
    <p:extLst>
      <p:ext uri="{BB962C8B-B14F-4D97-AF65-F5344CB8AC3E}">
        <p14:creationId xmlns:p14="http://schemas.microsoft.com/office/powerpoint/2010/main" val="477797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54732"/>
          </a:xfrm>
        </p:spPr>
        <p:txBody>
          <a:bodyPr>
            <a:normAutofit/>
          </a:bodyPr>
          <a:lstStyle/>
          <a:p>
            <a:r>
              <a:rPr lang="nb-NO" sz="3200" dirty="0"/>
              <a:t>Oppgave 4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Piloter bruker sjekklister ved </a:t>
            </a:r>
            <a:r>
              <a:rPr lang="nb-NO" dirty="0" err="1"/>
              <a:t>take-off</a:t>
            </a:r>
            <a:r>
              <a:rPr lang="nb-NO" dirty="0"/>
              <a:t> selv om de gjør dette mange ganger hver dag. Hvorfor?</a:t>
            </a:r>
          </a:p>
        </p:txBody>
      </p:sp>
    </p:spTree>
    <p:extLst>
      <p:ext uri="{BB962C8B-B14F-4D97-AF65-F5344CB8AC3E}">
        <p14:creationId xmlns:p14="http://schemas.microsoft.com/office/powerpoint/2010/main" val="803097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54732"/>
          </a:xfrm>
        </p:spPr>
        <p:txBody>
          <a:bodyPr>
            <a:normAutofit/>
          </a:bodyPr>
          <a:lstStyle/>
          <a:p>
            <a:r>
              <a:rPr lang="nb-NO" sz="3200" dirty="0"/>
              <a:t>Avslutning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2245" y="1734870"/>
            <a:ext cx="8359510" cy="4471995"/>
          </a:xfrm>
        </p:spPr>
        <p:txBody>
          <a:bodyPr>
            <a:normAutofit lnSpcReduction="10000"/>
          </a:bodyPr>
          <a:lstStyle/>
          <a:p>
            <a:r>
              <a:rPr lang="nb-NO" sz="2600" dirty="0"/>
              <a:t>I gjennomsnitt har vi én lekkasje hvert tiende år per plattform (&gt;0,1 kg/s). Dette svarer til én lekkasje hvert 30. år per skift.</a:t>
            </a:r>
          </a:p>
          <a:p>
            <a:r>
              <a:rPr lang="nb-NO" sz="2600" dirty="0"/>
              <a:t>Hydrokarbonlekkasjer kan føre til storulykker slik som på Piper Alpha. Vi må gjøre alt vi kan for å unngå en slik ulykke.</a:t>
            </a:r>
          </a:p>
          <a:p>
            <a:r>
              <a:rPr lang="nb-NO" sz="2600" dirty="0"/>
              <a:t>Alle gjør feil en eller annen gang. I hvert fall i løpet av 30 år!</a:t>
            </a:r>
          </a:p>
          <a:p>
            <a:r>
              <a:rPr lang="nb-NO" sz="2600" dirty="0"/>
              <a:t>Dette er grunnen til at det er strenge krav til isoleringsplan og verifikasjon.</a:t>
            </a:r>
          </a:p>
          <a:p>
            <a:r>
              <a:rPr lang="nb-NO" sz="2600" u="sng" dirty="0"/>
              <a:t>Du</a:t>
            </a:r>
            <a:r>
              <a:rPr lang="nb-NO" sz="2600" dirty="0"/>
              <a:t> er piloten offshore!</a:t>
            </a:r>
          </a:p>
        </p:txBody>
      </p:sp>
      <p:pic>
        <p:nvPicPr>
          <p:cNvPr id="5" name="Picture 2" descr="C:\Users\wroed\AppData\Local\Microsoft\Windows\Temporary Internet Files\Content.IE5\HKHI8QXZ\MC9001861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580" y="5517232"/>
            <a:ext cx="849703" cy="1218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47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Mer informasjon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b-NO" sz="2800" dirty="0">
                <a:hlinkClick r:id="rId2"/>
              </a:rPr>
              <a:t>www.norskoljeoggass.no/hydrokarbonlekkasjer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279627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/>
              <a:t>Agenda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b-NO" dirty="0"/>
              <a:t>Årsaker til hydrokarbonlekkasjer</a:t>
            </a:r>
          </a:p>
          <a:p>
            <a:pPr marL="514350" indent="-514350">
              <a:buFont typeface="+mj-lt"/>
              <a:buAutoNum type="arabicPeriod"/>
            </a:pPr>
            <a:r>
              <a:rPr lang="nb-NO"/>
              <a:t>Video </a:t>
            </a:r>
            <a:r>
              <a:rPr lang="nb-NO" dirty="0"/>
              <a:t>om verifikasjon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Gruppearbeid/ diskusjon</a:t>
            </a:r>
          </a:p>
        </p:txBody>
      </p:sp>
    </p:spTree>
    <p:extLst>
      <p:ext uri="{BB962C8B-B14F-4D97-AF65-F5344CB8AC3E}">
        <p14:creationId xmlns:p14="http://schemas.microsoft.com/office/powerpoint/2010/main" val="2631899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3692" y="121413"/>
            <a:ext cx="8230751" cy="654498"/>
          </a:xfrm>
        </p:spPr>
        <p:txBody>
          <a:bodyPr>
            <a:noAutofit/>
          </a:bodyPr>
          <a:lstStyle/>
          <a:p>
            <a:pPr eaLnBrk="1" hangingPunct="1"/>
            <a:r>
              <a:rPr lang="nb-NO" sz="3200" dirty="0"/>
              <a:t>Eksempel på storulykke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62384" y="1492852"/>
            <a:ext cx="8513776" cy="414930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nb-NO" sz="2100" dirty="0"/>
              <a:t>Piper Alpha ulykken i 1988:</a:t>
            </a:r>
          </a:p>
          <a:p>
            <a:pPr marL="0" indent="0">
              <a:buNone/>
              <a:defRPr/>
            </a:pPr>
            <a:r>
              <a:rPr lang="nb-NO" sz="2100" dirty="0"/>
              <a:t>Lekkasje (2 kg/s) </a:t>
            </a:r>
            <a:r>
              <a:rPr lang="nb-NO" sz="2100" dirty="0">
                <a:sym typeface="Wingdings" pitchFamily="2" charset="2"/>
              </a:rPr>
              <a:t></a:t>
            </a:r>
            <a:r>
              <a:rPr lang="nb-NO" sz="2100" dirty="0"/>
              <a:t> antennelse </a:t>
            </a:r>
            <a:r>
              <a:rPr lang="nb-NO" sz="2100" dirty="0">
                <a:sym typeface="Wingdings" pitchFamily="2" charset="2"/>
              </a:rPr>
              <a:t></a:t>
            </a:r>
            <a:r>
              <a:rPr lang="nb-NO" sz="2100" dirty="0"/>
              <a:t> eksplosjon </a:t>
            </a:r>
            <a:r>
              <a:rPr lang="nb-NO" sz="2100" dirty="0">
                <a:sym typeface="Wingdings" pitchFamily="2" charset="2"/>
              </a:rPr>
              <a:t></a:t>
            </a:r>
            <a:r>
              <a:rPr lang="nb-NO" sz="2100" dirty="0"/>
              <a:t> brann </a:t>
            </a:r>
            <a:r>
              <a:rPr lang="nb-NO" sz="2100" dirty="0">
                <a:sym typeface="Wingdings" pitchFamily="2" charset="2"/>
              </a:rPr>
              <a:t></a:t>
            </a:r>
            <a:r>
              <a:rPr lang="nb-NO" sz="2100" dirty="0"/>
              <a:t> 167 døde.</a:t>
            </a:r>
          </a:p>
          <a:p>
            <a:pPr marL="0" indent="0">
              <a:buNone/>
              <a:defRPr/>
            </a:pPr>
            <a:endParaRPr lang="nb-NO" sz="2100" dirty="0"/>
          </a:p>
          <a:p>
            <a:pPr marL="0" indent="0">
              <a:buNone/>
              <a:defRPr/>
            </a:pPr>
            <a:r>
              <a:rPr lang="nb-NO" sz="2100" dirty="0"/>
              <a:t>Misforståelser mellom dagskift og nattskift hvorvidt en jobb (skifte av PSV) var påbegynt eller ikke.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nb-NO" sz="4300" dirty="0"/>
          </a:p>
        </p:txBody>
      </p:sp>
      <p:pic>
        <p:nvPicPr>
          <p:cNvPr id="1229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700" y="4135076"/>
            <a:ext cx="2349763" cy="189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376" y="4135076"/>
            <a:ext cx="2349763" cy="189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7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76" y="4136883"/>
            <a:ext cx="2123168" cy="192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700826" y="6034543"/>
            <a:ext cx="2069824" cy="375869"/>
          </a:xfrm>
          <a:prstGeom prst="rect">
            <a:avLst/>
          </a:prstGeom>
          <a:noFill/>
        </p:spPr>
        <p:txBody>
          <a:bodyPr wrap="square" lIns="97914" tIns="48957" rIns="97914" bIns="48957" rtlCol="0">
            <a:spAutoFit/>
          </a:bodyPr>
          <a:lstStyle/>
          <a:p>
            <a:pPr algn="ctr"/>
            <a:r>
              <a:rPr lang="nb-NO" dirty="0"/>
              <a:t>Før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3696392" y="6059470"/>
            <a:ext cx="2069824" cy="375869"/>
          </a:xfrm>
          <a:prstGeom prst="rect">
            <a:avLst/>
          </a:prstGeom>
          <a:noFill/>
        </p:spPr>
        <p:txBody>
          <a:bodyPr wrap="square" lIns="97914" tIns="48957" rIns="97914" bIns="48957" rtlCol="0">
            <a:spAutoFit/>
          </a:bodyPr>
          <a:lstStyle/>
          <a:p>
            <a:pPr algn="ctr"/>
            <a:r>
              <a:rPr lang="nb-NO" dirty="0"/>
              <a:t>Underveis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6524377" y="6034543"/>
            <a:ext cx="2069824" cy="375869"/>
          </a:xfrm>
          <a:prstGeom prst="rect">
            <a:avLst/>
          </a:prstGeom>
          <a:noFill/>
        </p:spPr>
        <p:txBody>
          <a:bodyPr wrap="square" lIns="97914" tIns="48957" rIns="97914" bIns="48957" rtlCol="0">
            <a:spAutoFit/>
          </a:bodyPr>
          <a:lstStyle/>
          <a:p>
            <a:pPr algn="ctr"/>
            <a:r>
              <a:rPr lang="nb-NO" dirty="0"/>
              <a:t>Etter</a:t>
            </a:r>
          </a:p>
        </p:txBody>
      </p:sp>
    </p:spTree>
    <p:extLst>
      <p:ext uri="{BB962C8B-B14F-4D97-AF65-F5344CB8AC3E}">
        <p14:creationId xmlns:p14="http://schemas.microsoft.com/office/powerpoint/2010/main" val="2386735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2733324"/>
              </p:ext>
            </p:extLst>
          </p:nvPr>
        </p:nvGraphicFramePr>
        <p:xfrm>
          <a:off x="3131840" y="666606"/>
          <a:ext cx="6012160" cy="4202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tel 9"/>
          <p:cNvSpPr>
            <a:spLocks noGrp="1"/>
          </p:cNvSpPr>
          <p:nvPr>
            <p:ph type="title"/>
          </p:nvPr>
        </p:nvSpPr>
        <p:spPr>
          <a:xfrm>
            <a:off x="392246" y="121413"/>
            <a:ext cx="8230751" cy="730975"/>
          </a:xfrm>
        </p:spPr>
        <p:txBody>
          <a:bodyPr>
            <a:normAutofit/>
          </a:bodyPr>
          <a:lstStyle/>
          <a:p>
            <a:r>
              <a:rPr lang="nb-NO" sz="3200" dirty="0"/>
              <a:t>Kategorisering av hydrokarbonlekkasjer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idx="4294967295"/>
          </p:nvPr>
        </p:nvSpPr>
        <p:spPr>
          <a:xfrm>
            <a:off x="392245" y="4477748"/>
            <a:ext cx="8751755" cy="2065454"/>
          </a:xfrm>
        </p:spPr>
        <p:txBody>
          <a:bodyPr/>
          <a:lstStyle/>
          <a:p>
            <a:r>
              <a:rPr lang="nb-NO" sz="2100" dirty="0"/>
              <a:t>Nesten to av tre lekkasjer skjedde ifm. arbeid på hydrokarbonførende utstyr (lilla sektor)</a:t>
            </a:r>
          </a:p>
          <a:p>
            <a:r>
              <a:rPr lang="nb-NO" sz="2100" dirty="0"/>
              <a:t>Nesten alle disse var i forbindelse med </a:t>
            </a:r>
            <a:r>
              <a:rPr lang="nb-NO" sz="2100" b="1" dirty="0"/>
              <a:t>arbeid i driftsfasen, </a:t>
            </a:r>
            <a:r>
              <a:rPr lang="nb-NO" sz="2100" dirty="0"/>
              <a:t>altså utenom revisjonsstans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7308304" y="3717032"/>
            <a:ext cx="895662" cy="329703"/>
          </a:xfrm>
          <a:prstGeom prst="rect">
            <a:avLst/>
          </a:prstGeom>
          <a:noFill/>
        </p:spPr>
        <p:txBody>
          <a:bodyPr wrap="square" lIns="97914" tIns="48957" rIns="97914" bIns="48957" rtlCol="0">
            <a:spAutoFit/>
          </a:bodyPr>
          <a:lstStyle/>
          <a:p>
            <a:pPr algn="r"/>
            <a:r>
              <a:rPr lang="nb-NO" sz="1500"/>
              <a:t>[n=71]</a:t>
            </a:r>
            <a:endParaRPr lang="nb-NO" sz="1500" dirty="0"/>
          </a:p>
        </p:txBody>
      </p:sp>
      <p:sp>
        <p:nvSpPr>
          <p:cNvPr id="3" name="TekstSylinder 2"/>
          <p:cNvSpPr txBox="1"/>
          <p:nvPr/>
        </p:nvSpPr>
        <p:spPr>
          <a:xfrm>
            <a:off x="466884" y="1331506"/>
            <a:ext cx="3223628" cy="929867"/>
          </a:xfrm>
          <a:prstGeom prst="rect">
            <a:avLst/>
          </a:prstGeom>
          <a:noFill/>
        </p:spPr>
        <p:txBody>
          <a:bodyPr wrap="square" lIns="97914" tIns="48957" rIns="97914" bIns="48957" rtlCol="0">
            <a:spAutoFit/>
          </a:bodyPr>
          <a:lstStyle/>
          <a:p>
            <a:r>
              <a:rPr lang="nb-NO" dirty="0"/>
              <a:t>Hydrokarbonlekkasjer på norsk sokkel over 0,1 kg/s i perioden 2008-2013</a:t>
            </a:r>
          </a:p>
        </p:txBody>
      </p:sp>
    </p:spTree>
    <p:extLst>
      <p:ext uri="{BB962C8B-B14F-4D97-AF65-F5344CB8AC3E}">
        <p14:creationId xmlns:p14="http://schemas.microsoft.com/office/powerpoint/2010/main" val="210247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>
          <a:xfrm>
            <a:off x="392245" y="121413"/>
            <a:ext cx="8229600" cy="654732"/>
          </a:xfrm>
        </p:spPr>
        <p:txBody>
          <a:bodyPr>
            <a:normAutofit/>
          </a:bodyPr>
          <a:lstStyle/>
          <a:p>
            <a:r>
              <a:rPr lang="nb-NO" sz="3200" dirty="0"/>
              <a:t>Eksempler</a:t>
            </a:r>
            <a:endParaRPr lang="nb-NO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392245" y="1492851"/>
            <a:ext cx="8434149" cy="4794687"/>
          </a:xfrm>
        </p:spPr>
        <p:txBody>
          <a:bodyPr/>
          <a:lstStyle/>
          <a:p>
            <a:r>
              <a:rPr lang="nb-NO" dirty="0"/>
              <a:t>Flensbolter med feil moment</a:t>
            </a:r>
          </a:p>
          <a:p>
            <a:r>
              <a:rPr lang="nb-NO" dirty="0"/>
              <a:t>Åpnet feil ventil</a:t>
            </a:r>
          </a:p>
          <a:p>
            <a:r>
              <a:rPr lang="nb-NO" dirty="0"/>
              <a:t>Glemte å tilbakestille en plugg</a:t>
            </a:r>
          </a:p>
          <a:p>
            <a:r>
              <a:rPr lang="nb-NO" dirty="0"/>
              <a:t>Tilbakestilte for tidlig</a:t>
            </a:r>
          </a:p>
          <a:p>
            <a:r>
              <a:rPr lang="nb-NO" dirty="0"/>
              <a:t>Satte inn feil pakningstype</a:t>
            </a:r>
          </a:p>
          <a:p>
            <a:r>
              <a:rPr lang="nb-NO" dirty="0"/>
              <a:t>Arbeidet på feil utstyr (som var trykksatt)</a:t>
            </a:r>
          </a:p>
        </p:txBody>
      </p:sp>
    </p:spTree>
    <p:extLst>
      <p:ext uri="{BB962C8B-B14F-4D97-AF65-F5344CB8AC3E}">
        <p14:creationId xmlns:p14="http://schemas.microsoft.com/office/powerpoint/2010/main" val="2083763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6883" y="253988"/>
            <a:ext cx="8281581" cy="654732"/>
          </a:xfrm>
        </p:spPr>
        <p:txBody>
          <a:bodyPr>
            <a:noAutofit/>
          </a:bodyPr>
          <a:lstStyle/>
          <a:p>
            <a:r>
              <a:rPr lang="nb-NO" sz="3200" dirty="0"/>
              <a:t>Fordeling av lekkasjene ved arbeid på hydrokarbonførende utstyr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317606" y="6259381"/>
            <a:ext cx="8732703" cy="375869"/>
          </a:xfrm>
          <a:prstGeom prst="rect">
            <a:avLst/>
          </a:prstGeom>
          <a:noFill/>
        </p:spPr>
        <p:txBody>
          <a:bodyPr wrap="square" lIns="97914" tIns="48957" rIns="97914" bIns="48957" rtlCol="0">
            <a:spAutoFit/>
          </a:bodyPr>
          <a:lstStyle/>
          <a:p>
            <a:r>
              <a:rPr lang="nb-NO" dirty="0"/>
              <a:t>Vi ser at </a:t>
            </a:r>
            <a:r>
              <a:rPr lang="nb-NO" b="1" dirty="0"/>
              <a:t>feil ved isolering og tilbakestilling </a:t>
            </a:r>
            <a:r>
              <a:rPr lang="nb-NO" dirty="0"/>
              <a:t>er viktige årsaker til lekkasjer!</a:t>
            </a:r>
          </a:p>
        </p:txBody>
      </p:sp>
      <p:sp>
        <p:nvSpPr>
          <p:cNvPr id="6" name="TekstSylinder 2"/>
          <p:cNvSpPr txBox="1">
            <a:spLocks noChangeArrowheads="1"/>
          </p:cNvSpPr>
          <p:nvPr/>
        </p:nvSpPr>
        <p:spPr bwMode="auto">
          <a:xfrm>
            <a:off x="6948265" y="1628800"/>
            <a:ext cx="2080900" cy="32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7914" tIns="48957" rIns="97914" bIns="4895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nb-NO" altLang="nb-NO" sz="1500" dirty="0"/>
              <a:t>[</a:t>
            </a:r>
            <a:r>
              <a:rPr lang="nb-NO" altLang="nb-NO" sz="1500" i="1" dirty="0"/>
              <a:t>n</a:t>
            </a:r>
            <a:r>
              <a:rPr lang="nb-NO" altLang="nb-NO" sz="1500" dirty="0"/>
              <a:t> = 38, 2008-2013]</a:t>
            </a:r>
          </a:p>
        </p:txBody>
      </p:sp>
      <p:graphicFrame>
        <p:nvGraphicFramePr>
          <p:cNvPr id="10" name="Diagram 9"/>
          <p:cNvGraphicFramePr/>
          <p:nvPr/>
        </p:nvGraphicFramePr>
        <p:xfrm>
          <a:off x="539552" y="1484784"/>
          <a:ext cx="712879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8718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392245" y="121413"/>
            <a:ext cx="8229600" cy="654732"/>
          </a:xfrm>
        </p:spPr>
        <p:txBody>
          <a:bodyPr>
            <a:normAutofit/>
          </a:bodyPr>
          <a:lstStyle/>
          <a:p>
            <a:r>
              <a:rPr lang="nb-NO" sz="3200" dirty="0"/>
              <a:t>Viktige prinsipper for å unngå slike lekkasjer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Systematisk bruk av isoleringsplan</a:t>
            </a:r>
          </a:p>
          <a:p>
            <a:r>
              <a:rPr lang="nb-NO" dirty="0"/>
              <a:t>Verifikasjon i alle kritiske ledd: Én person utfører og en annen kontrollerer</a:t>
            </a:r>
          </a:p>
        </p:txBody>
      </p:sp>
    </p:spTree>
    <p:extLst>
      <p:ext uri="{BB962C8B-B14F-4D97-AF65-F5344CB8AC3E}">
        <p14:creationId xmlns:p14="http://schemas.microsoft.com/office/powerpoint/2010/main" val="949735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317606" y="121413"/>
            <a:ext cx="8229600" cy="654732"/>
          </a:xfrm>
        </p:spPr>
        <p:txBody>
          <a:bodyPr>
            <a:normAutofit/>
          </a:bodyPr>
          <a:lstStyle/>
          <a:p>
            <a:r>
              <a:rPr lang="nb-NO" sz="3200" dirty="0"/>
              <a:t>Video om verifikasjon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899592" y="1150947"/>
            <a:ext cx="7667152" cy="2037863"/>
          </a:xfrm>
          <a:prstGeom prst="rect">
            <a:avLst/>
          </a:prstGeom>
          <a:noFill/>
        </p:spPr>
        <p:txBody>
          <a:bodyPr wrap="square" lIns="97914" tIns="48957" rIns="97914" bIns="48957" rtlCol="0">
            <a:spAutoFit/>
          </a:bodyPr>
          <a:lstStyle/>
          <a:p>
            <a:r>
              <a:rPr lang="nb-NO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Filmen startes ved å klikke på en av knappene under. Sjekk følgende:</a:t>
            </a:r>
          </a:p>
          <a:p>
            <a:pPr marL="305981" indent="-305981">
              <a:buFontTx/>
              <a:buChar char="-"/>
            </a:pPr>
            <a:r>
              <a:rPr lang="nb-NO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Datamaskinen må være koblet til internett</a:t>
            </a:r>
          </a:p>
          <a:p>
            <a:pPr marL="305981" indent="-305981">
              <a:buFontTx/>
              <a:buChar char="-"/>
            </a:pPr>
            <a:r>
              <a:rPr lang="nb-NO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PowerPoint må være i visningsmodus for at lenkene skal virke</a:t>
            </a:r>
          </a:p>
          <a:p>
            <a:pPr marL="305981" indent="-305981">
              <a:buFontTx/>
              <a:buChar char="-"/>
            </a:pPr>
            <a:r>
              <a:rPr lang="nb-NO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Oppløsningen kan justeres ved å klikke på innstillinger nede i høyre hjørne. Hvis du har god internettforbindelse, anbefales oppløsning 1080p</a:t>
            </a:r>
          </a:p>
        </p:txBody>
      </p:sp>
      <p:sp>
        <p:nvSpPr>
          <p:cNvPr id="5" name="Fremover eller Neste 4">
            <a:hlinkClick r:id="rId2" highlightClick="1"/>
          </p:cNvPr>
          <p:cNvSpPr/>
          <p:nvPr/>
        </p:nvSpPr>
        <p:spPr>
          <a:xfrm>
            <a:off x="3275856" y="40058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No </a:t>
            </a:r>
            <a:r>
              <a:rPr lang="nb-NO" dirty="0" err="1"/>
              <a:t>subtext</a:t>
            </a:r>
            <a:endParaRPr lang="nb-NO" dirty="0"/>
          </a:p>
        </p:txBody>
      </p:sp>
      <p:sp>
        <p:nvSpPr>
          <p:cNvPr id="6" name="Fremover eller Neste 5">
            <a:hlinkClick r:id="rId3" highlightClick="1"/>
          </p:cNvPr>
          <p:cNvSpPr/>
          <p:nvPr/>
        </p:nvSpPr>
        <p:spPr>
          <a:xfrm>
            <a:off x="4860032" y="40058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English </a:t>
            </a:r>
            <a:r>
              <a:rPr lang="nb-NO" dirty="0" err="1"/>
              <a:t>subtext</a:t>
            </a:r>
            <a:endParaRPr lang="nb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971600" y="6228020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Lenke til 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Norsk versjon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og 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Engelsk versjon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3059832" y="508518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Begge versjonene har norsk tale</a:t>
            </a:r>
          </a:p>
        </p:txBody>
      </p:sp>
    </p:spTree>
    <p:extLst>
      <p:ext uri="{BB962C8B-B14F-4D97-AF65-F5344CB8AC3E}">
        <p14:creationId xmlns:p14="http://schemas.microsoft.com/office/powerpoint/2010/main" val="285179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54732"/>
          </a:xfrm>
        </p:spPr>
        <p:txBody>
          <a:bodyPr>
            <a:normAutofit/>
          </a:bodyPr>
          <a:lstStyle/>
          <a:p>
            <a:r>
              <a:rPr lang="nb-NO" sz="3200" dirty="0"/>
              <a:t>Gruppearbeid/ diskusjon</a:t>
            </a:r>
            <a:endParaRPr lang="nb-NO" dirty="0"/>
          </a:p>
        </p:txBody>
      </p:sp>
      <p:pic>
        <p:nvPicPr>
          <p:cNvPr id="2054" name="Picture 6" descr="C:\Users\wroed\AppData\Local\Microsoft\Windows\Temporary Internet Files\Content.IE5\U75MDYLW\MC90023100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155" y="3140968"/>
            <a:ext cx="2848824" cy="197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552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484</Words>
  <Application>Microsoft Office PowerPoint</Application>
  <PresentationFormat>Skjermfremvisning (4:3)</PresentationFormat>
  <Paragraphs>65</Paragraphs>
  <Slides>15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21" baseType="lpstr">
      <vt:lpstr>ＭＳ Ｐゴシック</vt:lpstr>
      <vt:lpstr>ＭＳ Ｐゴシック</vt:lpstr>
      <vt:lpstr>Arial</vt:lpstr>
      <vt:lpstr>Calibri</vt:lpstr>
      <vt:lpstr>Wingdings</vt:lpstr>
      <vt:lpstr>Office-tema</vt:lpstr>
      <vt:lpstr>Video om verifikasjon – underlag for gruppearbeid/ diskusjon</vt:lpstr>
      <vt:lpstr>Agenda</vt:lpstr>
      <vt:lpstr>Eksempel på storulykke</vt:lpstr>
      <vt:lpstr>Kategorisering av hydrokarbonlekkasjer</vt:lpstr>
      <vt:lpstr>Eksempler</vt:lpstr>
      <vt:lpstr>Fordeling av lekkasjene ved arbeid på hydrokarbonførende utstyr</vt:lpstr>
      <vt:lpstr>Viktige prinsipper for å unngå slike lekkasjer</vt:lpstr>
      <vt:lpstr>Video om verifikasjon</vt:lpstr>
      <vt:lpstr>Gruppearbeid/ diskusjon</vt:lpstr>
      <vt:lpstr>Oppgave 1</vt:lpstr>
      <vt:lpstr>Oppgave 2</vt:lpstr>
      <vt:lpstr>Oppgave 3</vt:lpstr>
      <vt:lpstr>Oppgave 4</vt:lpstr>
      <vt:lpstr>Avslutning</vt:lpstr>
      <vt:lpstr>Mer informasjon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Underlagsmateriell for diskusjon/gruppearbeid om verifikasjon</dc:title>
  <dc:creator>Willy Røed</dc:creator>
  <cp:lastModifiedBy>Maiken Ree</cp:lastModifiedBy>
  <cp:revision>21</cp:revision>
  <dcterms:created xsi:type="dcterms:W3CDTF">2014-02-17T06:33:07Z</dcterms:created>
  <dcterms:modified xsi:type="dcterms:W3CDTF">2017-10-18T11:24:58Z</dcterms:modified>
</cp:coreProperties>
</file>