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5" r:id="rId2"/>
    <p:sldMasterId id="2147483692" r:id="rId3"/>
    <p:sldMasterId id="2147483734" r:id="rId4"/>
    <p:sldMasterId id="2147483749" r:id="rId5"/>
    <p:sldMasterId id="2147483822" r:id="rId6"/>
    <p:sldMasterId id="2147483881" r:id="rId7"/>
    <p:sldMasterId id="2147483896" r:id="rId8"/>
  </p:sldMasterIdLst>
  <p:notesMasterIdLst>
    <p:notesMasterId r:id="rId37"/>
  </p:notesMasterIdLst>
  <p:sldIdLst>
    <p:sldId id="394" r:id="rId9"/>
    <p:sldId id="291" r:id="rId10"/>
    <p:sldId id="430" r:id="rId11"/>
    <p:sldId id="450" r:id="rId12"/>
    <p:sldId id="434" r:id="rId13"/>
    <p:sldId id="425" r:id="rId14"/>
    <p:sldId id="426" r:id="rId15"/>
    <p:sldId id="412" r:id="rId16"/>
    <p:sldId id="456" r:id="rId17"/>
    <p:sldId id="457" r:id="rId18"/>
    <p:sldId id="432" r:id="rId19"/>
    <p:sldId id="431" r:id="rId20"/>
    <p:sldId id="454" r:id="rId21"/>
    <p:sldId id="438" r:id="rId22"/>
    <p:sldId id="429" r:id="rId23"/>
    <p:sldId id="433" r:id="rId24"/>
    <p:sldId id="442" r:id="rId25"/>
    <p:sldId id="435" r:id="rId26"/>
    <p:sldId id="286" r:id="rId27"/>
    <p:sldId id="458" r:id="rId28"/>
    <p:sldId id="439" r:id="rId29"/>
    <p:sldId id="451" r:id="rId30"/>
    <p:sldId id="441" r:id="rId31"/>
    <p:sldId id="453" r:id="rId32"/>
    <p:sldId id="443" r:id="rId33"/>
    <p:sldId id="444" r:id="rId34"/>
    <p:sldId id="445" r:id="rId35"/>
    <p:sldId id="447" r:id="rId36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6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25C526F-B111-4663-8813-FDC733F2F29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02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F7438-FAA3-4347-95C9-FFAD84BE929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66921-CF1D-4E2F-BD06-CA33B8CFD8CD}" type="slidenum">
              <a:rPr lang="en-GB" smtClean="0">
                <a:latin typeface="Arial" pitchFamily="34" charset="0"/>
              </a:rPr>
              <a:pPr/>
              <a:t>23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2400" y="842963"/>
            <a:ext cx="4476750" cy="335756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747" y="4562238"/>
            <a:ext cx="5356014" cy="404883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64A2E-018F-467C-87F1-6E66002A2C40}" type="slidenum">
              <a:rPr lang="en-GB" smtClean="0">
                <a:latin typeface="Arial" pitchFamily="34" charset="0"/>
              </a:rPr>
              <a:pPr/>
              <a:t>28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2400" y="842963"/>
            <a:ext cx="4478338" cy="3359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747" y="4563904"/>
            <a:ext cx="5356014" cy="4045506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18572"/>
          </a:xfrm>
          <a:noFill/>
          <a:ln/>
        </p:spPr>
        <p:txBody>
          <a:bodyPr/>
          <a:lstStyle/>
          <a:p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3AF8D-AB01-421A-81B6-4A068D7E4E71}" type="slidenum">
              <a:rPr lang="en-GB"/>
              <a:pPr/>
              <a:t>6</a:t>
            </a:fld>
            <a:endParaRPr lang="en-GB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EA8C9-7791-4D11-A310-926FA4352784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20090"/>
            <a:ext cx="4876800" cy="3600450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18572"/>
          </a:xfrm>
          <a:noFill/>
          <a:ln/>
        </p:spPr>
        <p:txBody>
          <a:bodyPr/>
          <a:lstStyle/>
          <a:p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705A27-47DF-4721-9ACB-CE746DE1AFBC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18572"/>
          </a:xfrm>
          <a:noFill/>
          <a:ln/>
        </p:spPr>
        <p:txBody>
          <a:bodyPr/>
          <a:lstStyle/>
          <a:p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77D09-4D54-47D4-950E-88B68429B99E}" type="slidenum">
              <a:rPr lang="en-GB"/>
              <a:pPr/>
              <a:t>21</a:t>
            </a:fld>
            <a:endParaRPr lang="en-GB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2400" y="842963"/>
            <a:ext cx="4476750" cy="3357562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747" y="4563904"/>
            <a:ext cx="5356014" cy="404550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87339DC-F9F4-4450-A555-8DD4F74249B8}" type="datetime4">
              <a:rPr lang="en-GB">
                <a:solidFill>
                  <a:prstClr val="black"/>
                </a:solidFill>
              </a:rPr>
              <a:pPr/>
              <a:t>24 March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88761-321C-460C-A64F-4D62E54254BD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nb-NO"/>
              <a:t>Utveksling av kompetanse mellom Norge og Russland – win/win situation</a:t>
            </a:r>
          </a:p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AFF44-8BB1-454A-BC96-E31B479F8E8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E593B-B57B-4BA3-BD25-6B600C0A96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1A7E00-47D6-4B63-B737-B4888F113EBD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1065640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AF4460-1A94-4454-8831-5372CC0BF6B3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77450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F5979A-CB9C-4AFE-BBCF-6355332A8105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8764388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A05620-58D7-437F-9B21-B7E6A7B55000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253488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BC7A92-9813-44A6-B320-5351EA6E2C5F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32557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42875"/>
            <a:ext cx="220980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42875"/>
            <a:ext cx="64770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991413-226C-4DDB-9155-220CD4DEF7A7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4906639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35063"/>
            <a:ext cx="4343400" cy="4905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35063"/>
            <a:ext cx="4343400" cy="4905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91025" y="6616700"/>
            <a:ext cx="360363" cy="107950"/>
          </a:xfrm>
        </p:spPr>
        <p:txBody>
          <a:bodyPr/>
          <a:lstStyle>
            <a:lvl1pPr>
              <a:defRPr/>
            </a:lvl1pPr>
          </a:lstStyle>
          <a:p>
            <a:fld id="{08F20879-8F68-4993-ADEC-EC3F80208B95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8443524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35063"/>
            <a:ext cx="4343400" cy="4905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35063"/>
            <a:ext cx="4343400" cy="237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63950"/>
            <a:ext cx="4343400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91025" y="6616700"/>
            <a:ext cx="360363" cy="107950"/>
          </a:xfrm>
        </p:spPr>
        <p:txBody>
          <a:bodyPr/>
          <a:lstStyle>
            <a:lvl1pPr>
              <a:defRPr/>
            </a:lvl1pPr>
          </a:lstStyle>
          <a:p>
            <a:fld id="{1ADB5EF7-84D4-4AF3-8847-D5828F991D53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92293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135063"/>
            <a:ext cx="8839200" cy="4905375"/>
          </a:xfr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91025" y="6616700"/>
            <a:ext cx="360363" cy="107950"/>
          </a:xfrm>
        </p:spPr>
        <p:txBody>
          <a:bodyPr/>
          <a:lstStyle>
            <a:lvl1pPr>
              <a:defRPr/>
            </a:lvl1pPr>
          </a:lstStyle>
          <a:p>
            <a:fld id="{0BEF4AC4-6A74-48F6-B62B-AD8E1988108E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01388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659CB-2715-4926-82BD-C17C2597F82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8313" y="66532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6690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948D620-85B5-46C3-9DCF-F356D053460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68313" y="66532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6690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CB844E66-BCDC-4079-ADE9-57CFB6DC40E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657225"/>
            <a:ext cx="8713788" cy="579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313" y="66532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6690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D1BD6664-6D6C-4C9C-BD4C-AE400CB22F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8B567-B4C8-4227-B83B-AE2A01AD68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2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949F9-5E4A-4AFC-8208-02DD836C21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9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DC78-4680-43C6-BC78-54257911B4F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9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2B12E-BFC9-495B-989F-A191D41BBA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0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207E1-A875-4703-BB34-F9DE6EAB5B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3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10FBF-C11C-43DD-A51A-79EE4C7FDE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B45C7-5165-402E-A10C-3D22BBCE41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89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1084A-FE02-420D-AB1D-C369539A9A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31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C4EBA-12B5-4550-8C75-6D426B4B30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53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B890E-85EE-479E-BE06-B5095592B9A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98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02FA-7A05-4720-A6A0-7D2A24C1A1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36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90515-9703-481E-92B2-582D1DDA8D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86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651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73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56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7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3207E-347B-42F5-A7B0-AD414E46F43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63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43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49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07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46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65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48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24.03.2011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2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8313" y="66532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6690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948D620-85B5-46C3-9DCF-F356D05346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330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4BAF-08CD-46A5-9303-25FB3736C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CE7C1-076E-40B3-B9A3-7E0C1F472A5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2321-389A-41A0-AFB2-187803307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8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4034-A211-49BB-B087-B690C19A3A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66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F709-38FB-40E3-8693-EFA2677C1A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52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4455-BB5B-4028-AEA1-28E4A4BDE0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1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14C2-9E5C-49C3-AF7B-800D8C5A63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31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91D65-22E0-450D-9B5A-504C5A5D38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18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79955-F716-4348-A24B-2A8573057F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39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CBA3-B241-409D-BE31-154E32497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85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FA601-D2E1-43C3-BB8F-3F3F95DF4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473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812D-B932-4267-BCE0-B9919F4AA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6BEC7-0CA4-4E5A-8D6B-065CC0CF774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6E1F-7FA2-44B9-94DA-C14DC05EB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08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© www.a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kvaplan.niva.no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F5AAB-D3C1-4EC9-ACEE-625C6CC34D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97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371C6D-0AF8-4536-B73A-0C1309EEC87E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25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4BAF-08CD-46A5-9303-25FB3736C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05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2321-389A-41A0-AFB2-187803307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90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4034-A211-49BB-B087-B690C19A3A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41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F709-38FB-40E3-8693-EFA2677C1A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45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4455-BB5B-4028-AEA1-28E4A4BDE0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50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14C2-9E5C-49C3-AF7B-800D8C5A63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17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91D65-22E0-450D-9B5A-504C5A5D38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7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A082A-8173-47E1-A8CD-F9209195532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79955-F716-4348-A24B-2A8573057F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94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CBA3-B241-409D-BE31-154E32497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46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FA601-D2E1-43C3-BB8F-3F3F95DF4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55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812D-B932-4267-BCE0-B9919F4AA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99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6E1F-7FA2-44B9-94DA-C14DC05EB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3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© www.a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kvaplan.niva.no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F5AAB-D3C1-4EC9-ACEE-625C6CC34D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036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371C6D-0AF8-4536-B73A-0C1309EEC87E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37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4BAF-08CD-46A5-9303-25FB3736C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45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2321-389A-41A0-AFB2-187803307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81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4034-A211-49BB-B087-B690C19A3A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0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64D93-5B54-4839-975A-3BAB739196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F709-38FB-40E3-8693-EFA2677C1A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356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4455-BB5B-4028-AEA1-28E4A4BDE0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687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14C2-9E5C-49C3-AF7B-800D8C5A63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092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91D65-22E0-450D-9B5A-504C5A5D38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31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79955-F716-4348-A24B-2A8573057F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12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CBA3-B241-409D-BE31-154E32497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78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FA601-D2E1-43C3-BB8F-3F3F95DF4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89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812D-B932-4267-BCE0-B9919F4AA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964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6E1F-7FA2-44B9-94DA-C14DC05EB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© www.a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kvaplan.niva.no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F5AAB-D3C1-4EC9-ACEE-625C6CC34D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2BD21-8634-4CBB-B0B6-0DE2EAADBD8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371C6D-0AF8-4536-B73A-0C1309EEC87E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599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4BAF-08CD-46A5-9303-25FB3736C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6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2321-389A-41A0-AFB2-187803307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37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4034-A211-49BB-B087-B690C19A3A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92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F709-38FB-40E3-8693-EFA2677C1A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520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4455-BB5B-4028-AEA1-28E4A4BDE0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63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14C2-9E5C-49C3-AF7B-800D8C5A63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057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91D65-22E0-450D-9B5A-504C5A5D38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03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79955-F716-4348-A24B-2A8573057F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289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CBA3-B241-409D-BE31-154E32497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9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C478E-4241-45A4-8BF2-E75CF247EC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FA601-D2E1-43C3-BB8F-3F3F95DF4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302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57225"/>
            <a:ext cx="2178050" cy="579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57225"/>
            <a:ext cx="6383338" cy="579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812D-B932-4267-BCE0-B9919F4AA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273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6E1F-7FA2-44B9-94DA-C14DC05EB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83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657225"/>
            <a:ext cx="8713788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2449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52900"/>
            <a:ext cx="424497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53213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© www.a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kvaplan.niva.no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F5AAB-D3C1-4EC9-ACEE-625C6CC34D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372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371C6D-0AF8-4536-B73A-0C1309EEC87E}" type="slidenum">
              <a:rPr lang="nb-NO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24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7" name="bmkFldAuthorName"/>
          <p:cNvSpPr txBox="1">
            <a:spLocks noChangeArrowheads="1"/>
          </p:cNvSpPr>
          <p:nvPr/>
        </p:nvSpPr>
        <p:spPr bwMode="auto">
          <a:xfrm>
            <a:off x="311150" y="5715000"/>
            <a:ext cx="43180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n-GB" altLang="ja-JP" sz="1200" b="1">
                <a:solidFill>
                  <a:srgbClr val="666666"/>
                </a:solidFill>
                <a:latin typeface="Arial" charset="0"/>
                <a:ea typeface="ＭＳ Ｐゴシック" pitchFamily="34" charset="-128"/>
                <a:cs typeface="Arial" charset="0"/>
              </a:rPr>
              <a:t>Erling Sæbø, Project Manager - Det Norske Veritas</a:t>
            </a:r>
          </a:p>
          <a:p>
            <a:pPr>
              <a:spcBef>
                <a:spcPct val="50000"/>
              </a:spcBef>
            </a:pPr>
            <a:r>
              <a:rPr lang="en-GB" altLang="ja-JP" sz="1200" b="1">
                <a:solidFill>
                  <a:srgbClr val="666666"/>
                </a:solidFill>
                <a:latin typeface="Arial" charset="0"/>
                <a:ea typeface="ＭＳ Ｐゴシック" pitchFamily="34" charset="-128"/>
                <a:cs typeface="Arial" charset="0"/>
              </a:rPr>
              <a:t>17. – 18. November 2010</a:t>
            </a:r>
          </a:p>
        </p:txBody>
      </p:sp>
      <p:sp>
        <p:nvSpPr>
          <p:cNvPr id="107539" name="bmkFldDocumentNumber"/>
          <p:cNvSpPr txBox="1">
            <a:spLocks noChangeArrowheads="1"/>
          </p:cNvSpPr>
          <p:nvPr/>
        </p:nvSpPr>
        <p:spPr bwMode="auto">
          <a:xfrm rot="16200000">
            <a:off x="7375525" y="1774825"/>
            <a:ext cx="3365500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>
              <a:spcBef>
                <a:spcPct val="50000"/>
              </a:spcBef>
            </a:pPr>
            <a:endParaRPr lang="en-GB" altLang="ja-JP" sz="700">
              <a:solidFill>
                <a:srgbClr val="66666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7540" name="bmkConfidentiality"/>
          <p:cNvSpPr txBox="1">
            <a:spLocks noChangeArrowheads="1"/>
          </p:cNvSpPr>
          <p:nvPr/>
        </p:nvSpPr>
        <p:spPr bwMode="auto">
          <a:xfrm>
            <a:off x="293688" y="6572250"/>
            <a:ext cx="43180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>
              <a:spcBef>
                <a:spcPct val="50000"/>
              </a:spcBef>
            </a:pPr>
            <a:endParaRPr lang="en-GB" altLang="ja-JP" sz="1400" b="1">
              <a:solidFill>
                <a:srgbClr val="66666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7541" name="Rectangle 21"/>
          <p:cNvSpPr>
            <a:spLocks noChangeArrowheads="1"/>
          </p:cNvSpPr>
          <p:nvPr/>
        </p:nvSpPr>
        <p:spPr bwMode="auto">
          <a:xfrm>
            <a:off x="152400" y="3660775"/>
            <a:ext cx="8842375" cy="11160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ja-JP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7542" name="bmkFldPresentationTitle"/>
          <p:cNvSpPr>
            <a:spLocks noGrp="1" noChangeArrowheads="1"/>
          </p:cNvSpPr>
          <p:nvPr>
            <p:ph type="ctrTitle"/>
          </p:nvPr>
        </p:nvSpPr>
        <p:spPr>
          <a:xfrm>
            <a:off x="146050" y="3659188"/>
            <a:ext cx="8845550" cy="1116012"/>
          </a:xfrm>
        </p:spPr>
        <p:txBody>
          <a:bodyPr lIns="147600" tIns="45720" rIns="1800000" bIns="97200"/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ja-JP" noProof="0" smtClean="0"/>
              <a:t>Barents 2020 project</a:t>
            </a:r>
          </a:p>
        </p:txBody>
      </p:sp>
      <p:sp>
        <p:nvSpPr>
          <p:cNvPr id="107543" name="bmkFldPresentationSubtitle"/>
          <p:cNvSpPr>
            <a:spLocks noGrp="1" noChangeArrowheads="1"/>
          </p:cNvSpPr>
          <p:nvPr>
            <p:ph type="subTitle" idx="1"/>
          </p:nvPr>
        </p:nvSpPr>
        <p:spPr>
          <a:xfrm>
            <a:off x="146050" y="4922838"/>
            <a:ext cx="8845550" cy="377825"/>
          </a:xfrm>
        </p:spPr>
        <p:txBody>
          <a:bodyPr lIns="147600" tIns="46800" rIns="1800000" bIns="45720"/>
          <a:lstStyle>
            <a:lvl1pPr marL="0" inden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ja-JP" noProof="0" smtClean="0"/>
              <a:t>NRCC Networking Meeting in Oslo - 2010</a:t>
            </a:r>
            <a:endParaRPr lang="en-GB" altLang="ja-JP" noProof="0" smtClean="0"/>
          </a:p>
        </p:txBody>
      </p:sp>
      <p:pic>
        <p:nvPicPr>
          <p:cNvPr id="107544" name="Picture 24" descr="Managing-Risk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6049963"/>
            <a:ext cx="1741487" cy="6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45" name="Rectangle 6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2647"/>
          <a:stretch>
            <a:fillRect/>
          </a:stretch>
        </p:blipFill>
        <p:spPr bwMode="auto">
          <a:xfrm>
            <a:off x="146050" y="146050"/>
            <a:ext cx="88455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46" name="bmkDraft"/>
          <p:cNvSpPr txBox="1">
            <a:spLocks noChangeArrowheads="1"/>
          </p:cNvSpPr>
          <p:nvPr/>
        </p:nvSpPr>
        <p:spPr bwMode="auto">
          <a:xfrm>
            <a:off x="3811588" y="6281738"/>
            <a:ext cx="15113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spcBef>
                <a:spcPct val="50000"/>
              </a:spcBef>
            </a:pPr>
            <a:endParaRPr lang="en-GB" altLang="ja-JP" sz="2800">
              <a:solidFill>
                <a:srgbClr val="0434B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402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8E75C2-C605-4B8F-90EB-83E1A844CF27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92997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18AA15-5A52-4DA5-8155-ADEC2CC0E019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955407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35063"/>
            <a:ext cx="4343400" cy="4905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5063"/>
            <a:ext cx="4343400" cy="4905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BC5EA-2C70-45DD-B0AE-CEE835976442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948510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F107D0-4C2F-48DF-BA9A-918C4C837062}" type="slidenum">
              <a:rPr lang="en-GB" altLang="ja-JP"/>
              <a:pPr/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72587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pt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</p:spPr>
      </p:pic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 mm,m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53213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5E5D10E-C8BA-4DBE-9C3C-B28A8BBCB7D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 mm,m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53213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470CFB6-AA54-4D07-A161-AF837BA8A1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DCCFFA-7B87-49CB-A3DB-71DE6595E98E}" type="datetimeFigureOut"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24.03.2011</a:t>
            </a:fld>
            <a:endParaRPr lang="nb-N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CE0A91-D34E-4824-B16E-03D0C9A7CFE0}" type="slidenum"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97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9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ppt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6E300F1C-22C1-4934-9DC0-F8637A8558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2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ppt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6E300F1C-22C1-4934-9DC0-F8637A8558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5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ppt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6E300F1C-22C1-4934-9DC0-F8637A8558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ppt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57225"/>
            <a:ext cx="8713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65321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69088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6E300F1C-22C1-4934-9DC0-F8637A8558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9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152400" y="6616700"/>
            <a:ext cx="2879725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n-GB" altLang="ja-JP" sz="700">
                <a:solidFill>
                  <a:srgbClr val="666666"/>
                </a:solidFill>
                <a:latin typeface="Arial" charset="0"/>
                <a:ea typeface="ＭＳ Ｐゴシック" pitchFamily="34" charset="-128"/>
                <a:cs typeface="Arial" charset="0"/>
              </a:rPr>
              <a:t>© Det Norske Veritas AS. All rights reserved.</a:t>
            </a:r>
          </a:p>
        </p:txBody>
      </p:sp>
      <p:sp>
        <p:nvSpPr>
          <p:cNvPr id="106504" name="bmkFld2PresentationTitle"/>
          <p:cNvSpPr txBox="1">
            <a:spLocks noChangeArrowheads="1"/>
          </p:cNvSpPr>
          <p:nvPr/>
        </p:nvSpPr>
        <p:spPr bwMode="auto">
          <a:xfrm>
            <a:off x="152400" y="6316663"/>
            <a:ext cx="3238500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n-GB" altLang="ja-JP" sz="700">
                <a:solidFill>
                  <a:srgbClr val="666666"/>
                </a:solidFill>
                <a:latin typeface="Arial" charset="0"/>
                <a:ea typeface="ＭＳ Ｐゴシック" pitchFamily="34" charset="-128"/>
                <a:cs typeface="Arial" charset="0"/>
              </a:rPr>
              <a:t>Barents 2020 project</a:t>
            </a:r>
          </a:p>
        </p:txBody>
      </p:sp>
      <p:sp>
        <p:nvSpPr>
          <p:cNvPr id="106505" name="bmkFld2Date"/>
          <p:cNvSpPr txBox="1">
            <a:spLocks noChangeArrowheads="1"/>
          </p:cNvSpPr>
          <p:nvPr userDrawn="1"/>
        </p:nvSpPr>
        <p:spPr bwMode="auto">
          <a:xfrm>
            <a:off x="152400" y="6465888"/>
            <a:ext cx="3238500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n-GB" altLang="ja-JP" sz="700">
                <a:solidFill>
                  <a:srgbClr val="666666"/>
                </a:solidFill>
                <a:latin typeface="Arial" charset="0"/>
                <a:ea typeface="ＭＳ Ｐゴシック" pitchFamily="34" charset="-128"/>
                <a:cs typeface="Arial" charset="0"/>
              </a:rPr>
              <a:t> 19 -20 October 2010</a:t>
            </a:r>
          </a:p>
        </p:txBody>
      </p:sp>
      <p:sp>
        <p:nvSpPr>
          <p:cNvPr id="1065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91025" y="6616700"/>
            <a:ext cx="360363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700">
                <a:solidFill>
                  <a:srgbClr val="666666"/>
                </a:solidFill>
                <a:ea typeface="ＭＳ Ｐゴシック" pitchFamily="34" charset="-128"/>
                <a:cs typeface="Arial" charset="0"/>
              </a:defRPr>
            </a:lvl1pPr>
          </a:lstStyle>
          <a:p>
            <a:fld id="{39ADE993-336D-418C-9B43-C0EC517698FD}" type="slidenum">
              <a:rPr lang="en-GB" altLang="ja-JP">
                <a:latin typeface="Arial" charset="0"/>
              </a:rPr>
              <a:pPr/>
              <a:t>‹#›</a:t>
            </a:fld>
            <a:endParaRPr lang="en-GB" altLang="ja-JP">
              <a:latin typeface="Arial" charset="0"/>
            </a:endParaRPr>
          </a:p>
        </p:txBody>
      </p:sp>
      <p:sp>
        <p:nvSpPr>
          <p:cNvPr id="1065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35063"/>
            <a:ext cx="88392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1200" tIns="0" rIns="61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Click to edit Master text styles</a:t>
            </a:r>
          </a:p>
          <a:p>
            <a:pPr lvl="1"/>
            <a:r>
              <a:rPr lang="en-GB" altLang="ja-JP" smtClean="0"/>
              <a:t>Second level</a:t>
            </a:r>
          </a:p>
          <a:p>
            <a:pPr lvl="2"/>
            <a:r>
              <a:rPr lang="en-GB" altLang="ja-JP" smtClean="0"/>
              <a:t>Third level</a:t>
            </a:r>
          </a:p>
          <a:p>
            <a:pPr lvl="3"/>
            <a:r>
              <a:rPr lang="en-GB" altLang="ja-JP" smtClean="0"/>
              <a:t>Fourth level</a:t>
            </a:r>
          </a:p>
          <a:p>
            <a:pPr lvl="4"/>
            <a:r>
              <a:rPr lang="en-GB" altLang="ja-JP" smtClean="0"/>
              <a:t>Fifth level</a:t>
            </a:r>
          </a:p>
        </p:txBody>
      </p:sp>
      <p:sp>
        <p:nvSpPr>
          <p:cNvPr id="10650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42875"/>
            <a:ext cx="88392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600" tIns="0" rIns="576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Click to edit Master title style</a:t>
            </a:r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152400" y="987425"/>
            <a:ext cx="8839200" cy="0"/>
          </a:xfrm>
          <a:prstGeom prst="line">
            <a:avLst/>
          </a:prstGeom>
          <a:noFill/>
          <a:ln w="6350">
            <a:solidFill>
              <a:srgbClr val="99999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 anchor="ctr"/>
          <a:lstStyle/>
          <a:p>
            <a:endParaRPr lang="nb-NO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>
            <a:off x="152400" y="6191250"/>
            <a:ext cx="8839200" cy="0"/>
          </a:xfrm>
          <a:prstGeom prst="line">
            <a:avLst/>
          </a:prstGeom>
          <a:noFill/>
          <a:ln w="6350">
            <a:solidFill>
              <a:srgbClr val="99999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46800" rIns="72000" bIns="46800"/>
          <a:lstStyle/>
          <a:p>
            <a:endParaRPr lang="nb-NO">
              <a:solidFill>
                <a:srgbClr val="0434B1"/>
              </a:solidFill>
              <a:latin typeface="Arial" charset="0"/>
            </a:endParaRPr>
          </a:p>
        </p:txBody>
      </p:sp>
      <p:pic>
        <p:nvPicPr>
          <p:cNvPr id="106511" name="Picture 15" descr="Managing-Risk-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6342063"/>
            <a:ext cx="957262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2" name="bmkDraft2"/>
          <p:cNvSpPr txBox="1">
            <a:spLocks noChangeArrowheads="1"/>
          </p:cNvSpPr>
          <p:nvPr/>
        </p:nvSpPr>
        <p:spPr bwMode="auto">
          <a:xfrm>
            <a:off x="3811588" y="6046788"/>
            <a:ext cx="15113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spcBef>
                <a:spcPct val="50000"/>
              </a:spcBef>
            </a:pPr>
            <a:endParaRPr lang="en-GB" altLang="ja-JP" sz="2000">
              <a:solidFill>
                <a:srgbClr val="0434B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6513" name="bmkConfidentiality2"/>
          <p:cNvSpPr txBox="1">
            <a:spLocks noChangeArrowheads="1"/>
          </p:cNvSpPr>
          <p:nvPr/>
        </p:nvSpPr>
        <p:spPr bwMode="auto">
          <a:xfrm>
            <a:off x="152400" y="6030913"/>
            <a:ext cx="30226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>
              <a:spcBef>
                <a:spcPct val="50000"/>
              </a:spcBef>
            </a:pPr>
            <a:endParaRPr lang="en-GB" altLang="ja-JP" sz="700" b="1">
              <a:solidFill>
                <a:srgbClr val="66666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1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9pPr>
    </p:titleStyle>
    <p:bodyStyle>
      <a:lvl1pPr marL="184150" indent="-184150" algn="l" rtl="0" fontAlgn="base">
        <a:spcBef>
          <a:spcPct val="40000"/>
        </a:spcBef>
        <a:spcAft>
          <a:spcPct val="20000"/>
        </a:spcAft>
        <a:buClr>
          <a:schemeClr val="tx1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354013" indent="-168275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600">
          <a:solidFill>
            <a:schemeClr val="tx2"/>
          </a:solidFill>
          <a:latin typeface="+mn-lt"/>
        </a:defRPr>
      </a:lvl2pPr>
      <a:lvl3pPr marL="546100" indent="-190500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3pPr>
      <a:lvl4pPr marL="722313" indent="-174625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4pPr>
      <a:lvl5pPr marL="906463" indent="-182563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5pPr>
      <a:lvl6pPr marL="1363663" indent="-182563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6pPr>
      <a:lvl7pPr marL="1820863" indent="-182563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7pPr>
      <a:lvl8pPr marL="2278063" indent="-182563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8pPr>
      <a:lvl9pPr marL="2735263" indent="-182563" algn="l" rtl="0" fontAlgn="base">
        <a:spcBef>
          <a:spcPct val="0"/>
        </a:spcBef>
        <a:spcAft>
          <a:spcPct val="20000"/>
        </a:spcAft>
        <a:buClr>
          <a:schemeClr val="tx1"/>
        </a:buClr>
        <a:buFont typeface="Times New Roman" pitchFamily="18" charset="0"/>
        <a:buChar char="-"/>
        <a:defRPr sz="1400">
          <a:solidFill>
            <a:schemeClr val="tx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9" y="1214422"/>
            <a:ext cx="7095162" cy="1020751"/>
          </a:xfrm>
        </p:spPr>
        <p:txBody>
          <a:bodyPr/>
          <a:lstStyle/>
          <a:p>
            <a:pPr algn="ctr"/>
            <a:r>
              <a:rPr lang="nb-NO" sz="2400" dirty="0" smtClean="0"/>
              <a:t> Ny delelinje i Barentshavet</a:t>
            </a:r>
            <a:br>
              <a:rPr lang="nb-NO" sz="2400" dirty="0" smtClean="0"/>
            </a:br>
            <a:r>
              <a:rPr lang="nb-NO" sz="2400" dirty="0" smtClean="0"/>
              <a:t>- hva skjer? </a:t>
            </a:r>
            <a:endParaRPr lang="en-GB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6380" y="4643446"/>
            <a:ext cx="3643338" cy="1857388"/>
          </a:xfrm>
        </p:spPr>
        <p:txBody>
          <a:bodyPr/>
          <a:lstStyle/>
          <a:p>
            <a:r>
              <a:rPr lang="en-US" sz="2400" dirty="0" smtClean="0"/>
              <a:t>Salve Dahle</a:t>
            </a:r>
          </a:p>
          <a:p>
            <a:r>
              <a:rPr lang="en-US" sz="2000" dirty="0" smtClean="0"/>
              <a:t>Akvaplan-niva as</a:t>
            </a:r>
          </a:p>
          <a:p>
            <a:r>
              <a:rPr lang="en-US" sz="2000" dirty="0" err="1" smtClean="0"/>
              <a:t>Framsenteret</a:t>
            </a:r>
            <a:endParaRPr lang="en-US" sz="2000" dirty="0" smtClean="0"/>
          </a:p>
          <a:p>
            <a:r>
              <a:rPr lang="en-US" sz="2000" dirty="0" smtClean="0"/>
              <a:t>Tromsø </a:t>
            </a:r>
            <a:endParaRPr lang="en-US" sz="2000" dirty="0"/>
          </a:p>
        </p:txBody>
      </p:sp>
      <p:pic>
        <p:nvPicPr>
          <p:cNvPr id="6" name="Picture 4" descr="POMI"/>
          <p:cNvPicPr>
            <a:picLocks noChangeAspect="1" noChangeArrowheads="1"/>
          </p:cNvPicPr>
          <p:nvPr/>
        </p:nvPicPr>
        <p:blipFill>
          <a:blip r:embed="rId3" cstate="print"/>
          <a:srcRect r="3409" b="13208"/>
          <a:stretch>
            <a:fillRect/>
          </a:stretch>
        </p:blipFill>
        <p:spPr bwMode="auto">
          <a:xfrm>
            <a:off x="142844" y="2973034"/>
            <a:ext cx="5214974" cy="352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48" y="357166"/>
            <a:ext cx="335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Fisk og seismikk 2011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Bergen, </a:t>
            </a:r>
            <a:r>
              <a:rPr lang="nb-NO" sz="1400" dirty="0" smtClean="0">
                <a:solidFill>
                  <a:srgbClr val="000000"/>
                </a:solidFill>
              </a:rPr>
              <a:t>24. mars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7263" y="1927225"/>
            <a:ext cx="35496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nb-NO" sz="2400"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932363" y="1989138"/>
            <a:ext cx="3671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b-NO" sz="2400">
              <a:latin typeface="Verdana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7504" y="739839"/>
            <a:ext cx="493236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2800" dirty="0" smtClean="0"/>
              <a:t>Ny </a:t>
            </a:r>
            <a:r>
              <a:rPr lang="nb-NO" sz="2800" dirty="0"/>
              <a:t>delelinje i Barentshavet</a:t>
            </a:r>
            <a:br>
              <a:rPr lang="nb-NO" sz="2800" dirty="0"/>
            </a:br>
            <a:r>
              <a:rPr lang="nb-NO" sz="2800" dirty="0"/>
              <a:t>- hva skjer</a:t>
            </a:r>
            <a:r>
              <a:rPr lang="nb-NO" sz="2800" dirty="0" smtClean="0"/>
              <a:t>?</a:t>
            </a:r>
            <a:endParaRPr lang="nb-NO" sz="2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1" name="Picture 7" descr="Salve figu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703" y="1412776"/>
            <a:ext cx="3308703" cy="502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436096" y="404664"/>
            <a:ext cx="35283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nb-NO" sz="2400" dirty="0" err="1" smtClean="0"/>
              <a:t>Sevmorput</a:t>
            </a:r>
            <a:endParaRPr lang="nb-NO" sz="2400" dirty="0" smtClean="0"/>
          </a:p>
          <a:p>
            <a:pPr marL="0" indent="0" algn="ctr">
              <a:buNone/>
            </a:pPr>
            <a:r>
              <a:rPr lang="nb-NO" sz="2400" dirty="0" smtClean="0"/>
              <a:t>Den nordlige sjørute</a:t>
            </a:r>
            <a:endParaRPr lang="nb-N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"/>
          </p:nvPr>
        </p:nvSpPr>
        <p:spPr>
          <a:xfrm>
            <a:off x="2704" y="2384425"/>
            <a:ext cx="5213986" cy="3445034"/>
          </a:xfrm>
        </p:spPr>
        <p:txBody>
          <a:bodyPr/>
          <a:lstStyle/>
          <a:p>
            <a:r>
              <a:rPr lang="nb-NO" dirty="0" smtClean="0">
                <a:latin typeface="Comic Sans MS" pitchFamily="66" charset="0"/>
              </a:rPr>
              <a:t>Havrettstraktaten av 1994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Fiskeriene og de frie vannmasser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Havbunnen og geologiske ressurser</a:t>
            </a:r>
            <a:endParaRPr lang="nb-NO" dirty="0" smtClean="0"/>
          </a:p>
          <a:p>
            <a:r>
              <a:rPr lang="nb-NO" dirty="0" smtClean="0"/>
              <a:t>Russland </a:t>
            </a:r>
          </a:p>
          <a:p>
            <a:r>
              <a:rPr lang="nb-NO" dirty="0" smtClean="0"/>
              <a:t>Samarbeid Russland og Norge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72246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980728"/>
            <a:ext cx="7086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8700" y="476672"/>
            <a:ext cx="620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Arctic </a:t>
            </a:r>
            <a:r>
              <a:rPr lang="nb-NO" dirty="0" err="1" smtClean="0"/>
              <a:t>Frontiers</a:t>
            </a:r>
            <a:r>
              <a:rPr lang="nb-NO" dirty="0" smtClean="0"/>
              <a:t>, Tromsø januar 2011. Jonas Gahr Støre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35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7912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7643" y="404664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Gahr Støre: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sz="2400" dirty="0" smtClean="0"/>
              <a:t>Global oppvarming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sz="2400" dirty="0" smtClean="0"/>
              <a:t>Forholdet til Russland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sz="2400" dirty="0" smtClean="0"/>
              <a:t>Rivalisering om ressurser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46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3" y="476672"/>
            <a:ext cx="7978788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© www.a</a:t>
            </a:r>
            <a:r>
              <a:rPr lang="en-US">
                <a:solidFill>
                  <a:schemeClr val="bg1"/>
                </a:solidFill>
              </a:rPr>
              <a:t>kvaplan.niva.no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13787" cy="539750"/>
          </a:xfrm>
        </p:spPr>
        <p:txBody>
          <a:bodyPr/>
          <a:lstStyle/>
          <a:p>
            <a:pPr algn="ctr" eaLnBrk="1" hangingPunct="1"/>
            <a:r>
              <a:rPr lang="en-US" sz="2400" smtClean="0"/>
              <a:t>Olje og gass potensiale i østlige Barenthavet 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577137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9715" y="-395731"/>
            <a:ext cx="5184575" cy="865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Russisk seismikk, </a:t>
            </a:r>
          </a:p>
          <a:p>
            <a:r>
              <a:rPr lang="nb-NO" dirty="0" smtClean="0"/>
              <a:t>eksempler som viser aktivitet i vestlige Barentshavet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74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282" y="548680"/>
            <a:ext cx="7772400" cy="1470025"/>
          </a:xfrm>
        </p:spPr>
        <p:txBody>
          <a:bodyPr/>
          <a:lstStyle/>
          <a:p>
            <a:r>
              <a:rPr lang="nb-NO" dirty="0" smtClean="0"/>
              <a:t>Marin transport er økende, </a:t>
            </a:r>
            <a:br>
              <a:rPr lang="nb-NO" dirty="0" smtClean="0"/>
            </a:br>
            <a:r>
              <a:rPr lang="nb-NO" dirty="0" smtClean="0"/>
              <a:t>uavhengig av klimaet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3" y="2456770"/>
            <a:ext cx="8368926" cy="347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9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56" y="476673"/>
            <a:ext cx="3750556" cy="648072"/>
          </a:xfrm>
        </p:spPr>
        <p:txBody>
          <a:bodyPr/>
          <a:lstStyle/>
          <a:p>
            <a:r>
              <a:rPr lang="nb-NO" dirty="0" smtClean="0"/>
              <a:t>Oppvarming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39144"/>
          </a:xfrm>
        </p:spPr>
        <p:txBody>
          <a:bodyPr/>
          <a:lstStyle/>
          <a:p>
            <a:r>
              <a:rPr lang="nb-NO" dirty="0" smtClean="0"/>
              <a:t>Mer aktivitet i Nord</a:t>
            </a:r>
          </a:p>
          <a:p>
            <a:r>
              <a:rPr lang="nb-NO" dirty="0" smtClean="0"/>
              <a:t>Mer skipsfart </a:t>
            </a:r>
          </a:p>
          <a:p>
            <a:r>
              <a:rPr lang="nb-NO" dirty="0" smtClean="0"/>
              <a:t>Mer olje, gass og mineral utvinning</a:t>
            </a:r>
          </a:p>
          <a:p>
            <a:r>
              <a:rPr lang="nb-NO" dirty="0" smtClean="0"/>
              <a:t>Mer fiske</a:t>
            </a:r>
          </a:p>
          <a:p>
            <a:r>
              <a:rPr lang="nb-NO" dirty="0" smtClean="0"/>
              <a:t>Mer turisme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cs typeface="Arial" charset="0"/>
              </a:rPr>
              <a:t>© www.a</a:t>
            </a:r>
            <a:r>
              <a:rPr lang="en-US" smtClean="0"/>
              <a:t>kvaplan.niva.no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71599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Mindre is og tynnere is</a:t>
            </a:r>
          </a:p>
          <a:p>
            <a:r>
              <a:rPr lang="nb-NO" sz="2400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Høyere marin produksjon</a:t>
            </a:r>
            <a:endParaRPr lang="nb-NO" sz="2400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812" y="40466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Høyere priser på energi og mineralressurser</a:t>
            </a:r>
            <a:endParaRPr lang="nb-NO" sz="2400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771" y="184482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Bedre teknologi og redningssystemer</a:t>
            </a:r>
            <a:endParaRPr lang="nb-NO" sz="2400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835696" y="990108"/>
            <a:ext cx="0" cy="7253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843808" y="3050620"/>
            <a:ext cx="0" cy="7253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5940152" y="2840325"/>
            <a:ext cx="0" cy="7253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5032178" y="1346166"/>
            <a:ext cx="181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nb-NO" sz="2400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og</a:t>
            </a:r>
            <a:endParaRPr lang="nb-NO" sz="2400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96592"/>
            <a:ext cx="7291339" cy="545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99" y="332656"/>
            <a:ext cx="741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Mineralressurser i Russland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0913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pic>
        <p:nvPicPr>
          <p:cNvPr id="154626" name="Picture 2" descr="Oversiktskart_Clea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684213" y="0"/>
            <a:ext cx="79422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nb-NO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Oil transport routes</a:t>
            </a:r>
            <a:endParaRPr lang="ru-RU" sz="2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 flipH="1">
            <a:off x="2808288" y="5121275"/>
            <a:ext cx="468312" cy="431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 flipH="1">
            <a:off x="576263" y="5553075"/>
            <a:ext cx="2232025" cy="900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H="1">
            <a:off x="0" y="6453188"/>
            <a:ext cx="576263" cy="404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>
            <a:off x="576263" y="6453188"/>
            <a:ext cx="71437" cy="404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H="1" flipV="1">
            <a:off x="0" y="5768975"/>
            <a:ext cx="576263" cy="6842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3" name="Line 9"/>
          <p:cNvSpPr>
            <a:spLocks noChangeShapeType="1"/>
          </p:cNvSpPr>
          <p:nvPr/>
        </p:nvSpPr>
        <p:spPr bwMode="auto">
          <a:xfrm flipV="1">
            <a:off x="3276600" y="4797425"/>
            <a:ext cx="34925" cy="3238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 flipH="1" flipV="1">
            <a:off x="2484438" y="4508500"/>
            <a:ext cx="827087" cy="2889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5" name="Line 11"/>
          <p:cNvSpPr>
            <a:spLocks noChangeShapeType="1"/>
          </p:cNvSpPr>
          <p:nvPr/>
        </p:nvSpPr>
        <p:spPr bwMode="auto">
          <a:xfrm flipH="1" flipV="1">
            <a:off x="5688013" y="3608388"/>
            <a:ext cx="21590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6" name="Line 12"/>
          <p:cNvSpPr>
            <a:spLocks noChangeShapeType="1"/>
          </p:cNvSpPr>
          <p:nvPr/>
        </p:nvSpPr>
        <p:spPr bwMode="auto">
          <a:xfrm flipH="1" flipV="1">
            <a:off x="4716463" y="3141663"/>
            <a:ext cx="971550" cy="465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H="1">
            <a:off x="3563938" y="3141663"/>
            <a:ext cx="1152525" cy="86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 flipH="1" flipV="1">
            <a:off x="2735263" y="3933825"/>
            <a:ext cx="828675" cy="71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9" name="Line 15"/>
          <p:cNvSpPr>
            <a:spLocks noChangeShapeType="1"/>
          </p:cNvSpPr>
          <p:nvPr/>
        </p:nvSpPr>
        <p:spPr bwMode="auto">
          <a:xfrm flipH="1" flipV="1">
            <a:off x="1511300" y="2528888"/>
            <a:ext cx="1223963" cy="1404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 flipV="1">
            <a:off x="755650" y="2205038"/>
            <a:ext cx="755650" cy="32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H="1" flipV="1">
            <a:off x="0" y="2168525"/>
            <a:ext cx="755650" cy="3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 flipH="1" flipV="1">
            <a:off x="4608513" y="3176588"/>
            <a:ext cx="863600" cy="3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3" name="Line 19"/>
          <p:cNvSpPr>
            <a:spLocks noChangeShapeType="1"/>
          </p:cNvSpPr>
          <p:nvPr/>
        </p:nvSpPr>
        <p:spPr bwMode="auto">
          <a:xfrm flipH="1">
            <a:off x="3527425" y="3176588"/>
            <a:ext cx="1081088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4" name="Line 20"/>
          <p:cNvSpPr>
            <a:spLocks noChangeShapeType="1"/>
          </p:cNvSpPr>
          <p:nvPr/>
        </p:nvSpPr>
        <p:spPr bwMode="auto">
          <a:xfrm flipH="1" flipV="1">
            <a:off x="1655763" y="3284538"/>
            <a:ext cx="1871662" cy="757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 flipH="1">
            <a:off x="1403350" y="3284538"/>
            <a:ext cx="252413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 flipH="1" flipV="1">
            <a:off x="4859338" y="3716338"/>
            <a:ext cx="107950" cy="757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 flipH="1">
            <a:off x="3563938" y="3213100"/>
            <a:ext cx="1152525" cy="828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8" name="Line 24"/>
          <p:cNvSpPr>
            <a:spLocks noChangeShapeType="1"/>
          </p:cNvSpPr>
          <p:nvPr/>
        </p:nvSpPr>
        <p:spPr bwMode="auto">
          <a:xfrm flipH="1" flipV="1">
            <a:off x="1655763" y="3249613"/>
            <a:ext cx="1908175" cy="792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49" name="Line 25"/>
          <p:cNvSpPr>
            <a:spLocks noChangeShapeType="1"/>
          </p:cNvSpPr>
          <p:nvPr/>
        </p:nvSpPr>
        <p:spPr bwMode="auto">
          <a:xfrm flipH="1">
            <a:off x="1403350" y="3249613"/>
            <a:ext cx="252413" cy="179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867400" y="4041775"/>
            <a:ext cx="252413" cy="250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51" name="Oval 27" descr="50%"/>
          <p:cNvSpPr>
            <a:spLocks noChangeArrowheads="1"/>
          </p:cNvSpPr>
          <p:nvPr/>
        </p:nvSpPr>
        <p:spPr bwMode="auto">
          <a:xfrm>
            <a:off x="5292725" y="3068638"/>
            <a:ext cx="252413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2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4859338" y="4329113"/>
            <a:ext cx="252412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3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 flipH="1" flipV="1">
            <a:off x="2951163" y="3897313"/>
            <a:ext cx="576262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 flipH="1" flipV="1">
            <a:off x="1655763" y="3357563"/>
            <a:ext cx="129540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5" name="Line 31"/>
          <p:cNvSpPr>
            <a:spLocks noChangeShapeType="1"/>
          </p:cNvSpPr>
          <p:nvPr/>
        </p:nvSpPr>
        <p:spPr bwMode="auto">
          <a:xfrm flipH="1">
            <a:off x="1403350" y="3357563"/>
            <a:ext cx="252413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6" name="Line 32"/>
          <p:cNvSpPr>
            <a:spLocks noChangeShapeType="1"/>
          </p:cNvSpPr>
          <p:nvPr/>
        </p:nvSpPr>
        <p:spPr bwMode="auto">
          <a:xfrm flipH="1" flipV="1">
            <a:off x="3024188" y="3897313"/>
            <a:ext cx="431800" cy="323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7" name="Line 33"/>
          <p:cNvSpPr>
            <a:spLocks noChangeShapeType="1"/>
          </p:cNvSpPr>
          <p:nvPr/>
        </p:nvSpPr>
        <p:spPr bwMode="auto">
          <a:xfrm flipH="1" flipV="1">
            <a:off x="1655763" y="3321050"/>
            <a:ext cx="1368425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8" name="Line 34"/>
          <p:cNvSpPr>
            <a:spLocks noChangeShapeType="1"/>
          </p:cNvSpPr>
          <p:nvPr/>
        </p:nvSpPr>
        <p:spPr bwMode="auto">
          <a:xfrm flipH="1">
            <a:off x="1403350" y="3321050"/>
            <a:ext cx="252413" cy="107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59" name="Line 35"/>
          <p:cNvSpPr>
            <a:spLocks noChangeShapeType="1"/>
          </p:cNvSpPr>
          <p:nvPr/>
        </p:nvSpPr>
        <p:spPr bwMode="auto">
          <a:xfrm flipH="1" flipV="1">
            <a:off x="2735263" y="3860800"/>
            <a:ext cx="10795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0" name="Line 36"/>
          <p:cNvSpPr>
            <a:spLocks noChangeShapeType="1"/>
          </p:cNvSpPr>
          <p:nvPr/>
        </p:nvSpPr>
        <p:spPr bwMode="auto">
          <a:xfrm flipH="1" flipV="1">
            <a:off x="1655763" y="3392488"/>
            <a:ext cx="1079500" cy="468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1" name="Line 37"/>
          <p:cNvSpPr>
            <a:spLocks noChangeShapeType="1"/>
          </p:cNvSpPr>
          <p:nvPr/>
        </p:nvSpPr>
        <p:spPr bwMode="auto">
          <a:xfrm flipH="1">
            <a:off x="1403350" y="3392488"/>
            <a:ext cx="252413" cy="3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2" name="Line 38"/>
          <p:cNvSpPr>
            <a:spLocks noChangeShapeType="1"/>
          </p:cNvSpPr>
          <p:nvPr/>
        </p:nvSpPr>
        <p:spPr bwMode="auto">
          <a:xfrm flipV="1">
            <a:off x="2484438" y="3789363"/>
            <a:ext cx="0" cy="719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3" name="Line 39"/>
          <p:cNvSpPr>
            <a:spLocks noChangeShapeType="1"/>
          </p:cNvSpPr>
          <p:nvPr/>
        </p:nvSpPr>
        <p:spPr bwMode="auto">
          <a:xfrm flipH="1" flipV="1">
            <a:off x="1655763" y="3429000"/>
            <a:ext cx="828675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4" name="Line 40"/>
          <p:cNvSpPr>
            <a:spLocks noChangeShapeType="1"/>
          </p:cNvSpPr>
          <p:nvPr/>
        </p:nvSpPr>
        <p:spPr bwMode="auto">
          <a:xfrm flipH="1">
            <a:off x="1403350" y="3429000"/>
            <a:ext cx="2524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5" name="Line 41"/>
          <p:cNvSpPr>
            <a:spLocks noChangeShapeType="1"/>
          </p:cNvSpPr>
          <p:nvPr/>
        </p:nvSpPr>
        <p:spPr bwMode="auto">
          <a:xfrm flipH="1" flipV="1">
            <a:off x="1403350" y="4616450"/>
            <a:ext cx="73025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6" name="Line 42"/>
          <p:cNvSpPr>
            <a:spLocks noChangeShapeType="1"/>
          </p:cNvSpPr>
          <p:nvPr/>
        </p:nvSpPr>
        <p:spPr bwMode="auto">
          <a:xfrm flipV="1">
            <a:off x="1403350" y="4400550"/>
            <a:ext cx="576263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7" name="Line 43"/>
          <p:cNvSpPr>
            <a:spLocks noChangeShapeType="1"/>
          </p:cNvSpPr>
          <p:nvPr/>
        </p:nvSpPr>
        <p:spPr bwMode="auto">
          <a:xfrm flipH="1" flipV="1">
            <a:off x="1692275" y="3284538"/>
            <a:ext cx="287338" cy="1116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8" name="Line 44"/>
          <p:cNvSpPr>
            <a:spLocks noChangeShapeType="1"/>
          </p:cNvSpPr>
          <p:nvPr/>
        </p:nvSpPr>
        <p:spPr bwMode="auto">
          <a:xfrm flipH="1">
            <a:off x="1403350" y="3284538"/>
            <a:ext cx="288925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69" name="Line 45"/>
          <p:cNvSpPr>
            <a:spLocks noChangeShapeType="1"/>
          </p:cNvSpPr>
          <p:nvPr/>
        </p:nvSpPr>
        <p:spPr bwMode="auto">
          <a:xfrm flipV="1">
            <a:off x="1368425" y="4581525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0" name="Line 46"/>
          <p:cNvSpPr>
            <a:spLocks noChangeShapeType="1"/>
          </p:cNvSpPr>
          <p:nvPr/>
        </p:nvSpPr>
        <p:spPr bwMode="auto">
          <a:xfrm flipV="1">
            <a:off x="1368425" y="4400550"/>
            <a:ext cx="574675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1" name="Line 47"/>
          <p:cNvSpPr>
            <a:spLocks noChangeShapeType="1"/>
          </p:cNvSpPr>
          <p:nvPr/>
        </p:nvSpPr>
        <p:spPr bwMode="auto">
          <a:xfrm flipH="1" flipV="1">
            <a:off x="1692275" y="3357563"/>
            <a:ext cx="250825" cy="1042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2" name="Line 48"/>
          <p:cNvSpPr>
            <a:spLocks noChangeShapeType="1"/>
          </p:cNvSpPr>
          <p:nvPr/>
        </p:nvSpPr>
        <p:spPr bwMode="auto">
          <a:xfrm flipH="1">
            <a:off x="1403350" y="3357563"/>
            <a:ext cx="288925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3" name="Line 49"/>
          <p:cNvSpPr>
            <a:spLocks noChangeShapeType="1"/>
          </p:cNvSpPr>
          <p:nvPr/>
        </p:nvSpPr>
        <p:spPr bwMode="auto">
          <a:xfrm flipV="1">
            <a:off x="1042988" y="4581525"/>
            <a:ext cx="0" cy="179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4" name="Line 50"/>
          <p:cNvSpPr>
            <a:spLocks noChangeShapeType="1"/>
          </p:cNvSpPr>
          <p:nvPr/>
        </p:nvSpPr>
        <p:spPr bwMode="auto">
          <a:xfrm flipV="1">
            <a:off x="1042988" y="4508500"/>
            <a:ext cx="144462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5" name="Line 51"/>
          <p:cNvSpPr>
            <a:spLocks noChangeShapeType="1"/>
          </p:cNvSpPr>
          <p:nvPr/>
        </p:nvSpPr>
        <p:spPr bwMode="auto">
          <a:xfrm flipV="1">
            <a:off x="1187450" y="4473575"/>
            <a:ext cx="612775" cy="34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6" name="Line 52"/>
          <p:cNvSpPr>
            <a:spLocks noChangeShapeType="1"/>
          </p:cNvSpPr>
          <p:nvPr/>
        </p:nvSpPr>
        <p:spPr bwMode="auto">
          <a:xfrm flipV="1">
            <a:off x="1800225" y="4113213"/>
            <a:ext cx="142875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7" name="Line 53"/>
          <p:cNvSpPr>
            <a:spLocks noChangeShapeType="1"/>
          </p:cNvSpPr>
          <p:nvPr/>
        </p:nvSpPr>
        <p:spPr bwMode="auto">
          <a:xfrm flipH="1" flipV="1">
            <a:off x="1619250" y="2708275"/>
            <a:ext cx="323850" cy="1404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8" name="Line 54"/>
          <p:cNvSpPr>
            <a:spLocks noChangeShapeType="1"/>
          </p:cNvSpPr>
          <p:nvPr/>
        </p:nvSpPr>
        <p:spPr bwMode="auto">
          <a:xfrm flipH="1" flipV="1">
            <a:off x="1368425" y="2420938"/>
            <a:ext cx="250825" cy="287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79" name="Line 55"/>
          <p:cNvSpPr>
            <a:spLocks noChangeShapeType="1"/>
          </p:cNvSpPr>
          <p:nvPr/>
        </p:nvSpPr>
        <p:spPr bwMode="auto">
          <a:xfrm flipH="1" flipV="1">
            <a:off x="719138" y="2168525"/>
            <a:ext cx="649287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0" name="Line 56"/>
          <p:cNvSpPr>
            <a:spLocks noChangeShapeType="1"/>
          </p:cNvSpPr>
          <p:nvPr/>
        </p:nvSpPr>
        <p:spPr bwMode="auto">
          <a:xfrm flipH="1" flipV="1">
            <a:off x="0" y="2133600"/>
            <a:ext cx="719138" cy="34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1" name="Line 57"/>
          <p:cNvSpPr>
            <a:spLocks noChangeShapeType="1"/>
          </p:cNvSpPr>
          <p:nvPr/>
        </p:nvSpPr>
        <p:spPr bwMode="auto">
          <a:xfrm>
            <a:off x="1008063" y="3897313"/>
            <a:ext cx="250825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2" name="Line 58"/>
          <p:cNvSpPr>
            <a:spLocks noChangeShapeType="1"/>
          </p:cNvSpPr>
          <p:nvPr/>
        </p:nvSpPr>
        <p:spPr bwMode="auto">
          <a:xfrm>
            <a:off x="1258888" y="4437063"/>
            <a:ext cx="360362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3" name="Line 59"/>
          <p:cNvSpPr>
            <a:spLocks noChangeShapeType="1"/>
          </p:cNvSpPr>
          <p:nvPr/>
        </p:nvSpPr>
        <p:spPr bwMode="auto">
          <a:xfrm flipV="1">
            <a:off x="1619250" y="4329113"/>
            <a:ext cx="323850" cy="179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4" name="Line 60"/>
          <p:cNvSpPr>
            <a:spLocks noChangeShapeType="1"/>
          </p:cNvSpPr>
          <p:nvPr/>
        </p:nvSpPr>
        <p:spPr bwMode="auto">
          <a:xfrm flipH="1" flipV="1">
            <a:off x="1655763" y="2997200"/>
            <a:ext cx="287337" cy="13319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5" name="Line 61"/>
          <p:cNvSpPr>
            <a:spLocks noChangeShapeType="1"/>
          </p:cNvSpPr>
          <p:nvPr/>
        </p:nvSpPr>
        <p:spPr bwMode="auto">
          <a:xfrm flipH="1">
            <a:off x="1331913" y="2995613"/>
            <a:ext cx="325437" cy="1095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6" name="Line 62"/>
          <p:cNvSpPr>
            <a:spLocks noChangeShapeType="1"/>
          </p:cNvSpPr>
          <p:nvPr/>
        </p:nvSpPr>
        <p:spPr bwMode="auto">
          <a:xfrm flipV="1">
            <a:off x="1403350" y="3213100"/>
            <a:ext cx="252413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7" name="Line 63"/>
          <p:cNvSpPr>
            <a:spLocks noChangeShapeType="1"/>
          </p:cNvSpPr>
          <p:nvPr/>
        </p:nvSpPr>
        <p:spPr bwMode="auto">
          <a:xfrm flipH="1" flipV="1">
            <a:off x="1439863" y="2457450"/>
            <a:ext cx="215900" cy="755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8" name="Line 64"/>
          <p:cNvSpPr>
            <a:spLocks noChangeShapeType="1"/>
          </p:cNvSpPr>
          <p:nvPr/>
        </p:nvSpPr>
        <p:spPr bwMode="auto">
          <a:xfrm flipH="1" flipV="1">
            <a:off x="719138" y="2097088"/>
            <a:ext cx="720725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89" name="Line 65"/>
          <p:cNvSpPr>
            <a:spLocks noChangeShapeType="1"/>
          </p:cNvSpPr>
          <p:nvPr/>
        </p:nvSpPr>
        <p:spPr bwMode="auto">
          <a:xfrm flipH="1">
            <a:off x="0" y="2097088"/>
            <a:ext cx="719138" cy="3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90" name="Line 66"/>
          <p:cNvSpPr>
            <a:spLocks noChangeShapeType="1"/>
          </p:cNvSpPr>
          <p:nvPr/>
        </p:nvSpPr>
        <p:spPr bwMode="auto">
          <a:xfrm flipV="1">
            <a:off x="1295400" y="2816225"/>
            <a:ext cx="288925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91" name="Line 67"/>
          <p:cNvSpPr>
            <a:spLocks noChangeShapeType="1"/>
          </p:cNvSpPr>
          <p:nvPr/>
        </p:nvSpPr>
        <p:spPr bwMode="auto">
          <a:xfrm flipH="1" flipV="1">
            <a:off x="358775" y="0"/>
            <a:ext cx="1225550" cy="2816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92" name="Line 68"/>
          <p:cNvSpPr>
            <a:spLocks noChangeShapeType="1"/>
          </p:cNvSpPr>
          <p:nvPr/>
        </p:nvSpPr>
        <p:spPr bwMode="auto">
          <a:xfrm flipH="1" flipV="1">
            <a:off x="1187450" y="2241550"/>
            <a:ext cx="71438" cy="395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93" name="Line 69"/>
          <p:cNvSpPr>
            <a:spLocks noChangeShapeType="1"/>
          </p:cNvSpPr>
          <p:nvPr/>
        </p:nvSpPr>
        <p:spPr bwMode="auto">
          <a:xfrm flipH="1" flipV="1">
            <a:off x="0" y="2097088"/>
            <a:ext cx="118745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94" name="Oval 70" descr="50%"/>
          <p:cNvSpPr>
            <a:spLocks noChangeArrowheads="1"/>
          </p:cNvSpPr>
          <p:nvPr/>
        </p:nvSpPr>
        <p:spPr bwMode="auto">
          <a:xfrm>
            <a:off x="3348038" y="4113213"/>
            <a:ext cx="252412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5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95" name="Oval 71"/>
          <p:cNvSpPr>
            <a:spLocks noChangeArrowheads="1"/>
          </p:cNvSpPr>
          <p:nvPr/>
        </p:nvSpPr>
        <p:spPr bwMode="auto">
          <a:xfrm>
            <a:off x="2735263" y="4041775"/>
            <a:ext cx="252412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6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96" name="Oval 72" descr="50%"/>
          <p:cNvSpPr>
            <a:spLocks noChangeArrowheads="1"/>
          </p:cNvSpPr>
          <p:nvPr/>
        </p:nvSpPr>
        <p:spPr bwMode="auto">
          <a:xfrm>
            <a:off x="2376488" y="4365625"/>
            <a:ext cx="252412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7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97" name="Oval 73" descr="50%"/>
          <p:cNvSpPr>
            <a:spLocks noChangeArrowheads="1"/>
          </p:cNvSpPr>
          <p:nvPr/>
        </p:nvSpPr>
        <p:spPr bwMode="auto">
          <a:xfrm>
            <a:off x="1187450" y="4652963"/>
            <a:ext cx="252413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9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98" name="Oval 74" descr="50%"/>
          <p:cNvSpPr>
            <a:spLocks noChangeArrowheads="1"/>
          </p:cNvSpPr>
          <p:nvPr/>
        </p:nvSpPr>
        <p:spPr bwMode="auto">
          <a:xfrm>
            <a:off x="900113" y="4652963"/>
            <a:ext cx="252412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10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699" name="Oval 75"/>
          <p:cNvSpPr>
            <a:spLocks noChangeArrowheads="1"/>
          </p:cNvSpPr>
          <p:nvPr/>
        </p:nvSpPr>
        <p:spPr bwMode="auto">
          <a:xfrm>
            <a:off x="900113" y="3752850"/>
            <a:ext cx="252412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11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700" name="Oval 76"/>
          <p:cNvSpPr>
            <a:spLocks noChangeArrowheads="1"/>
          </p:cNvSpPr>
          <p:nvPr/>
        </p:nvSpPr>
        <p:spPr bwMode="auto">
          <a:xfrm>
            <a:off x="1187450" y="2960688"/>
            <a:ext cx="252413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13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701" name="Oval 77"/>
          <p:cNvSpPr>
            <a:spLocks noChangeArrowheads="1"/>
          </p:cNvSpPr>
          <p:nvPr/>
        </p:nvSpPr>
        <p:spPr bwMode="auto">
          <a:xfrm>
            <a:off x="1295400" y="3284538"/>
            <a:ext cx="252413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12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702" name="Line 78"/>
          <p:cNvSpPr>
            <a:spLocks noChangeShapeType="1"/>
          </p:cNvSpPr>
          <p:nvPr/>
        </p:nvSpPr>
        <p:spPr bwMode="auto">
          <a:xfrm flipV="1">
            <a:off x="4859338" y="3465513"/>
            <a:ext cx="73025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703" name="Line 79"/>
          <p:cNvSpPr>
            <a:spLocks noChangeShapeType="1"/>
          </p:cNvSpPr>
          <p:nvPr/>
        </p:nvSpPr>
        <p:spPr bwMode="auto">
          <a:xfrm flipH="1" flipV="1">
            <a:off x="4716463" y="3213100"/>
            <a:ext cx="21590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704" name="Oval 80"/>
          <p:cNvSpPr>
            <a:spLocks noChangeArrowheads="1"/>
          </p:cNvSpPr>
          <p:nvPr/>
        </p:nvSpPr>
        <p:spPr bwMode="auto">
          <a:xfrm>
            <a:off x="1368425" y="4724400"/>
            <a:ext cx="252413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8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705" name="Oval 81"/>
          <p:cNvSpPr>
            <a:spLocks noChangeArrowheads="1"/>
          </p:cNvSpPr>
          <p:nvPr/>
        </p:nvSpPr>
        <p:spPr bwMode="auto">
          <a:xfrm>
            <a:off x="3419475" y="4329113"/>
            <a:ext cx="252413" cy="2508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4</a:t>
            </a: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4706" name="Oval 82" descr="50%"/>
          <p:cNvSpPr>
            <a:spLocks noChangeArrowheads="1"/>
          </p:cNvSpPr>
          <p:nvPr/>
        </p:nvSpPr>
        <p:spPr bwMode="auto">
          <a:xfrm>
            <a:off x="1116013" y="2565400"/>
            <a:ext cx="252412" cy="250825"/>
          </a:xfrm>
          <a:prstGeom prst="ellipse">
            <a:avLst/>
          </a:prstGeom>
          <a:pattFill prst="pct5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>
                <a:solidFill>
                  <a:srgbClr val="000000"/>
                </a:solidFill>
                <a:latin typeface="Tahoma" pitchFamily="34" charset="0"/>
              </a:rPr>
              <a:t>1</a:t>
            </a:r>
            <a:r>
              <a:rPr lang="ru-RU">
                <a:solidFill>
                  <a:srgbClr val="000000"/>
                </a:solidFill>
                <a:latin typeface="Tahoma" pitchFamily="34" charset="0"/>
              </a:rPr>
              <a:t>4</a:t>
            </a:r>
          </a:p>
        </p:txBody>
      </p:sp>
      <p:pic>
        <p:nvPicPr>
          <p:cNvPr id="154707" name="Picture 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3" y="0"/>
            <a:ext cx="2941637" cy="407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4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4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4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4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4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4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4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4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4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4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4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4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4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4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4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5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154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154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15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15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500"/>
                                        <p:tgtEl>
                                          <p:spTgt spid="15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3" dur="500"/>
                                        <p:tgtEl>
                                          <p:spTgt spid="15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15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1" dur="500"/>
                                        <p:tgtEl>
                                          <p:spTgt spid="1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5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15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15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5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15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9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5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15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5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9" dur="500"/>
                                        <p:tgtEl>
                                          <p:spTgt spid="154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3" dur="500"/>
                                        <p:tgtEl>
                                          <p:spTgt spid="154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1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15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"/>
                                        <p:tgtEl>
                                          <p:spTgt spid="154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54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15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5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9" dur="500"/>
                                        <p:tgtEl>
                                          <p:spTgt spid="154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3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3" dur="500"/>
                                        <p:tgtEl>
                                          <p:spTgt spid="15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15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5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8000"/>
                            </p:stCondLst>
                            <p:childTnLst>
                              <p:par>
                                <p:cTn id="3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5" dur="500"/>
                                        <p:tgtEl>
                                          <p:spTgt spid="1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3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9" dur="500"/>
                                        <p:tgtEl>
                                          <p:spTgt spid="1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15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5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/>
      <p:bldP spid="154628" grpId="0" animBg="1"/>
      <p:bldP spid="154629" grpId="0" animBg="1"/>
      <p:bldP spid="154630" grpId="0" animBg="1"/>
      <p:bldP spid="154631" grpId="0" animBg="1"/>
      <p:bldP spid="154632" grpId="0" animBg="1"/>
      <p:bldP spid="154633" grpId="0" animBg="1"/>
      <p:bldP spid="154634" grpId="0" animBg="1"/>
      <p:bldP spid="154635" grpId="0" animBg="1"/>
      <p:bldP spid="154636" grpId="0" animBg="1"/>
      <p:bldP spid="154637" grpId="0" animBg="1"/>
      <p:bldP spid="154638" grpId="0" animBg="1"/>
      <p:bldP spid="154639" grpId="0" animBg="1"/>
      <p:bldP spid="154640" grpId="0" animBg="1"/>
      <p:bldP spid="154641" grpId="0" animBg="1"/>
      <p:bldP spid="154642" grpId="0" animBg="1"/>
      <p:bldP spid="154643" grpId="0" animBg="1"/>
      <p:bldP spid="154644" grpId="0" animBg="1"/>
      <p:bldP spid="154645" grpId="0" animBg="1"/>
      <p:bldP spid="154646" grpId="0" animBg="1"/>
      <p:bldP spid="154647" grpId="0" animBg="1"/>
      <p:bldP spid="154648" grpId="0" animBg="1"/>
      <p:bldP spid="154649" grpId="0" animBg="1"/>
      <p:bldP spid="154650" grpId="0" animBg="1"/>
      <p:bldP spid="154651" grpId="0" animBg="1"/>
      <p:bldP spid="154652" grpId="0" animBg="1"/>
      <p:bldP spid="154653" grpId="0" animBg="1"/>
      <p:bldP spid="154654" grpId="0" animBg="1"/>
      <p:bldP spid="154655" grpId="0" animBg="1"/>
      <p:bldP spid="154656" grpId="0" animBg="1"/>
      <p:bldP spid="154657" grpId="0" animBg="1"/>
      <p:bldP spid="154658" grpId="0" animBg="1"/>
      <p:bldP spid="154659" grpId="0" animBg="1"/>
      <p:bldP spid="154660" grpId="0" animBg="1"/>
      <p:bldP spid="154661" grpId="0" animBg="1"/>
      <p:bldP spid="154662" grpId="0" animBg="1"/>
      <p:bldP spid="154663" grpId="0" animBg="1"/>
      <p:bldP spid="154664" grpId="0" animBg="1"/>
      <p:bldP spid="154665" grpId="0" animBg="1"/>
      <p:bldP spid="154666" grpId="0" animBg="1"/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4" grpId="0" animBg="1"/>
      <p:bldP spid="154675" grpId="0" animBg="1"/>
      <p:bldP spid="154676" grpId="0" animBg="1"/>
      <p:bldP spid="154677" grpId="0" animBg="1"/>
      <p:bldP spid="154678" grpId="0" animBg="1"/>
      <p:bldP spid="154679" grpId="0" animBg="1"/>
      <p:bldP spid="154680" grpId="0" animBg="1"/>
      <p:bldP spid="154681" grpId="0" animBg="1"/>
      <p:bldP spid="154682" grpId="0" animBg="1"/>
      <p:bldP spid="154683" grpId="0" animBg="1"/>
      <p:bldP spid="154684" grpId="0" animBg="1"/>
      <p:bldP spid="154685" grpId="0" animBg="1"/>
      <p:bldP spid="154686" grpId="0" animBg="1"/>
      <p:bldP spid="154687" grpId="0" animBg="1"/>
      <p:bldP spid="154688" grpId="0" animBg="1"/>
      <p:bldP spid="154689" grpId="0" animBg="1"/>
      <p:bldP spid="154690" grpId="0" animBg="1"/>
      <p:bldP spid="154691" grpId="0" animBg="1"/>
      <p:bldP spid="154692" grpId="0" animBg="1"/>
      <p:bldP spid="154693" grpId="0" animBg="1"/>
      <p:bldP spid="154694" grpId="0" animBg="1"/>
      <p:bldP spid="154695" grpId="0" animBg="1"/>
      <p:bldP spid="154696" grpId="0" animBg="1"/>
      <p:bldP spid="154697" grpId="0" animBg="1"/>
      <p:bldP spid="154698" grpId="0" animBg="1"/>
      <p:bldP spid="154699" grpId="0" animBg="1"/>
      <p:bldP spid="154700" grpId="0" animBg="1"/>
      <p:bldP spid="154701" grpId="0" animBg="1"/>
      <p:bldP spid="154702" grpId="0" animBg="1"/>
      <p:bldP spid="154703" grpId="0" animBg="1"/>
      <p:bldP spid="154704" grpId="0" animBg="1"/>
      <p:bldP spid="154705" grpId="0" animBg="1"/>
      <p:bldP spid="1547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7263" y="1927225"/>
            <a:ext cx="35496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nb-NO" sz="2400"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932363" y="1989138"/>
            <a:ext cx="3671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b-NO" sz="2400">
              <a:latin typeface="Verdana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7504" y="739839"/>
            <a:ext cx="493236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2800" dirty="0" smtClean="0"/>
              <a:t>Ny </a:t>
            </a:r>
            <a:r>
              <a:rPr lang="nb-NO" sz="2800" dirty="0"/>
              <a:t>delelinje i Barentshavet</a:t>
            </a:r>
            <a:br>
              <a:rPr lang="nb-NO" sz="2800" dirty="0"/>
            </a:br>
            <a:r>
              <a:rPr lang="nb-NO" sz="2800" dirty="0"/>
              <a:t>- hva skjer</a:t>
            </a:r>
            <a:r>
              <a:rPr lang="nb-NO" sz="2800" dirty="0" smtClean="0"/>
              <a:t>?</a:t>
            </a:r>
            <a:endParaRPr lang="nb-NO" sz="2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1" name="Picture 7" descr="Salve figu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703" y="1412776"/>
            <a:ext cx="3308703" cy="502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436096" y="404664"/>
            <a:ext cx="35283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nb-NO" sz="2400" dirty="0" err="1" smtClean="0"/>
              <a:t>Sevmorput</a:t>
            </a:r>
            <a:endParaRPr lang="nb-NO" sz="2400" dirty="0" smtClean="0"/>
          </a:p>
          <a:p>
            <a:pPr marL="0" indent="0" algn="ctr">
              <a:buNone/>
            </a:pPr>
            <a:r>
              <a:rPr lang="nb-NO" sz="2400" dirty="0" smtClean="0"/>
              <a:t>Den nordlige sjørute</a:t>
            </a:r>
            <a:endParaRPr lang="nb-N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"/>
          </p:nvPr>
        </p:nvSpPr>
        <p:spPr>
          <a:xfrm>
            <a:off x="2704" y="2384425"/>
            <a:ext cx="5213986" cy="3445034"/>
          </a:xfrm>
        </p:spPr>
        <p:txBody>
          <a:bodyPr/>
          <a:lstStyle/>
          <a:p>
            <a:r>
              <a:rPr lang="nb-NO" dirty="0" smtClean="0">
                <a:latin typeface="Comic Sans MS" pitchFamily="66" charset="0"/>
              </a:rPr>
              <a:t>Havrettstraktaten av 1994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Fiskeriene og de frie vannmasser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Havbunnen og geologiske ressurser</a:t>
            </a:r>
            <a:endParaRPr lang="nb-NO" dirty="0" smtClean="0"/>
          </a:p>
          <a:p>
            <a:r>
              <a:rPr lang="nb-NO" dirty="0" smtClean="0"/>
              <a:t>Russland </a:t>
            </a:r>
          </a:p>
          <a:p>
            <a:r>
              <a:rPr lang="nb-NO" dirty="0" smtClean="0"/>
              <a:t>Samarbeid Russland og Norge</a:t>
            </a:r>
            <a:endParaRPr lang="nb-NO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7263" y="1927225"/>
            <a:ext cx="35496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nb-NO" sz="2400"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932363" y="1989138"/>
            <a:ext cx="3671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b-NO" sz="2400">
              <a:latin typeface="Verdana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7504" y="739839"/>
            <a:ext cx="493236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2800" dirty="0" smtClean="0"/>
              <a:t>Ny </a:t>
            </a:r>
            <a:r>
              <a:rPr lang="nb-NO" sz="2800" dirty="0"/>
              <a:t>delelinje i Barentshavet</a:t>
            </a:r>
            <a:br>
              <a:rPr lang="nb-NO" sz="2800" dirty="0"/>
            </a:br>
            <a:r>
              <a:rPr lang="nb-NO" sz="2800" dirty="0"/>
              <a:t>- hva skjer</a:t>
            </a:r>
            <a:r>
              <a:rPr lang="nb-NO" sz="2800" dirty="0" smtClean="0"/>
              <a:t>?</a:t>
            </a:r>
            <a:endParaRPr lang="nb-NO" sz="2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1" name="Picture 7" descr="Salve figu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703" y="1412776"/>
            <a:ext cx="3308703" cy="502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436096" y="404664"/>
            <a:ext cx="35283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nb-NO" sz="2400" dirty="0" err="1" smtClean="0"/>
              <a:t>Sevmorput</a:t>
            </a:r>
            <a:endParaRPr lang="nb-NO" sz="2400" dirty="0" smtClean="0"/>
          </a:p>
          <a:p>
            <a:pPr marL="0" indent="0" algn="ctr">
              <a:buNone/>
            </a:pPr>
            <a:r>
              <a:rPr lang="nb-NO" sz="2400" dirty="0" smtClean="0"/>
              <a:t>Den nordlige sjørute</a:t>
            </a:r>
            <a:endParaRPr lang="nb-N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"/>
          </p:nvPr>
        </p:nvSpPr>
        <p:spPr>
          <a:xfrm>
            <a:off x="2704" y="2384425"/>
            <a:ext cx="5213986" cy="3445034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>
                <a:latin typeface="Comic Sans MS" pitchFamily="66" charset="0"/>
              </a:rPr>
              <a:t>Havrettstraktaten av 1994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Fiskeriene og de frie vannmasser</a:t>
            </a:r>
          </a:p>
          <a:p>
            <a:pPr lvl="1"/>
            <a:r>
              <a:rPr lang="nb-NO" dirty="0" smtClean="0">
                <a:latin typeface="Comic Sans MS" pitchFamily="66" charset="0"/>
              </a:rPr>
              <a:t>Havbunnen og geologiske ressurser</a:t>
            </a:r>
            <a:endParaRPr lang="nb-NO" dirty="0" smtClean="0"/>
          </a:p>
          <a:p>
            <a:r>
              <a:rPr lang="nb-NO" dirty="0" smtClean="0"/>
              <a:t>Russland </a:t>
            </a:r>
          </a:p>
          <a:p>
            <a:r>
              <a:rPr lang="nb-NO" dirty="0" smtClean="0"/>
              <a:t>Samarbeid Russland og Norge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73701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  <a:r>
              <a:rPr lang="en-GB">
                <a:cs typeface="Arial" charset="0"/>
              </a:rPr>
              <a:t>© www.a</a:t>
            </a:r>
            <a:r>
              <a:rPr lang="en-GB"/>
              <a:t>kvaplan.niva.no</a:t>
            </a:r>
          </a:p>
        </p:txBody>
      </p:sp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88" y="2105025"/>
            <a:ext cx="45831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33588"/>
            <a:ext cx="46799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179388" y="333375"/>
            <a:ext cx="896461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2800" b="1" dirty="0" smtClean="0">
                <a:solidFill>
                  <a:srgbClr val="008080"/>
                </a:solidFill>
              </a:rPr>
              <a:t>Sildelarver og </a:t>
            </a:r>
            <a:r>
              <a:rPr lang="nb-NO" sz="2800" b="1" dirty="0" err="1" smtClean="0">
                <a:solidFill>
                  <a:srgbClr val="008080"/>
                </a:solidFill>
              </a:rPr>
              <a:t>ungsild</a:t>
            </a:r>
            <a:r>
              <a:rPr lang="nb-NO" sz="2800" b="1" dirty="0" smtClean="0">
                <a:solidFill>
                  <a:srgbClr val="008080"/>
                </a:solidFill>
              </a:rPr>
              <a:t> 2002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3276600" y="6309320"/>
            <a:ext cx="381568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nb-NO" sz="2000" b="1" dirty="0" smtClean="0"/>
              <a:t>Havforskningsinstituttet  </a:t>
            </a:r>
            <a:r>
              <a:rPr lang="nb-NO" sz="2000" b="1" dirty="0"/>
              <a:t>2002</a:t>
            </a:r>
            <a:endParaRPr lang="en-US" sz="2000" b="1" dirty="0"/>
          </a:p>
        </p:txBody>
      </p:sp>
      <p:sp>
        <p:nvSpPr>
          <p:cNvPr id="399366" name="Text Box 6"/>
          <p:cNvSpPr txBox="1">
            <a:spLocks noChangeArrowheads="1"/>
          </p:cNvSpPr>
          <p:nvPr/>
        </p:nvSpPr>
        <p:spPr bwMode="auto">
          <a:xfrm>
            <a:off x="4932363" y="1412875"/>
            <a:ext cx="374332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b-NO" sz="2800" b="1">
                <a:solidFill>
                  <a:srgbClr val="008080"/>
                </a:solidFill>
                <a:latin typeface="Comic Sans MS" pitchFamily="66" charset="0"/>
              </a:rPr>
              <a:t>August - September</a:t>
            </a:r>
            <a:endParaRPr lang="en-GB" sz="2800" b="1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1258888" y="1341438"/>
            <a:ext cx="15843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b-NO" sz="2800" b="1">
                <a:solidFill>
                  <a:srgbClr val="008080"/>
                </a:solidFill>
                <a:latin typeface="Comic Sans MS" pitchFamily="66" charset="0"/>
              </a:rPr>
              <a:t>April</a:t>
            </a:r>
            <a:endParaRPr lang="en-GB" sz="2800" b="1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0" y="2133600"/>
            <a:ext cx="827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0" y="2060575"/>
            <a:ext cx="30591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374" name="Text Box 14"/>
          <p:cNvSpPr txBox="1">
            <a:spLocks noChangeArrowheads="1"/>
          </p:cNvSpPr>
          <p:nvPr/>
        </p:nvSpPr>
        <p:spPr bwMode="auto">
          <a:xfrm>
            <a:off x="4859338" y="2133600"/>
            <a:ext cx="28797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F2C9-BD66-43CF-8DFB-825329028C4F}" type="slidenum">
              <a:rPr lang="en-GB" altLang="ja-JP"/>
              <a:pPr/>
              <a:t>22</a:t>
            </a:fld>
            <a:endParaRPr lang="en-GB" altLang="ja-JP"/>
          </a:p>
        </p:txBody>
      </p:sp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6516688" y="2276475"/>
            <a:ext cx="1871662" cy="3170099"/>
          </a:xfrm>
          <a:prstGeom prst="rect">
            <a:avLst/>
          </a:prstGeom>
          <a:solidFill>
            <a:srgbClr val="CCFFFF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Ledende</a:t>
            </a:r>
            <a:endParaRPr lang="en-US" sz="2000" dirty="0">
              <a:solidFill>
                <a:srgbClr val="0434B1"/>
              </a:solidFill>
              <a:latin typeface="Arial" charset="0"/>
            </a:endParaRPr>
          </a:p>
          <a:p>
            <a:pPr algn="r"/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Kaldt</a:t>
            </a:r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klima</a:t>
            </a:r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434B1"/>
                </a:solidFill>
                <a:latin typeface="Arial" charset="0"/>
              </a:rPr>
              <a:t>shipping</a:t>
            </a:r>
          </a:p>
          <a:p>
            <a:pPr algn="r"/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og</a:t>
            </a:r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434B1"/>
                </a:solidFill>
                <a:latin typeface="Arial" charset="0"/>
              </a:rPr>
              <a:t>onshore </a:t>
            </a:r>
            <a:r>
              <a:rPr lang="en-US" sz="2000" dirty="0" err="1">
                <a:solidFill>
                  <a:srgbClr val="0434B1"/>
                </a:solidFill>
                <a:latin typeface="Arial" charset="0"/>
              </a:rPr>
              <a:t>A</a:t>
            </a:r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rktis</a:t>
            </a:r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endParaRPr lang="en-US" sz="2000" dirty="0">
              <a:solidFill>
                <a:srgbClr val="0434B1"/>
              </a:solidFill>
              <a:latin typeface="Arial" charset="0"/>
            </a:endParaRPr>
          </a:p>
          <a:p>
            <a:pPr algn="r"/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Permafrost</a:t>
            </a:r>
          </a:p>
          <a:p>
            <a:pPr algn="r"/>
            <a:endParaRPr lang="en-US" sz="2000" dirty="0" smtClean="0">
              <a:solidFill>
                <a:srgbClr val="0434B1"/>
              </a:solidFill>
              <a:latin typeface="Arial" charset="0"/>
            </a:endParaRPr>
          </a:p>
          <a:p>
            <a:pPr algn="r"/>
            <a:r>
              <a:rPr lang="en-US" sz="2000" dirty="0" err="1">
                <a:solidFill>
                  <a:srgbClr val="0434B1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rfaring</a:t>
            </a:r>
            <a:r>
              <a:rPr lang="en-US" sz="2000" dirty="0" smtClean="0">
                <a:solidFill>
                  <a:srgbClr val="0434B1"/>
                </a:solidFill>
                <a:latin typeface="Arial" charset="0"/>
              </a:rPr>
              <a:t> </a:t>
            </a:r>
          </a:p>
          <a:p>
            <a:pPr algn="r"/>
            <a:r>
              <a:rPr lang="en-US" sz="2000" dirty="0" err="1" smtClean="0">
                <a:solidFill>
                  <a:srgbClr val="0434B1"/>
                </a:solidFill>
                <a:latin typeface="Arial" charset="0"/>
              </a:rPr>
              <a:t>fra</a:t>
            </a:r>
            <a:endParaRPr lang="en-US" sz="2000" dirty="0">
              <a:solidFill>
                <a:srgbClr val="0434B1"/>
              </a:solidFill>
              <a:latin typeface="Arial" charset="0"/>
            </a:endParaRPr>
          </a:p>
          <a:p>
            <a:pPr algn="r"/>
            <a:r>
              <a:rPr lang="en-US" sz="2000" b="1" dirty="0" err="1" smtClean="0">
                <a:solidFill>
                  <a:srgbClr val="0434B1"/>
                </a:solidFill>
                <a:latin typeface="Arial" charset="0"/>
              </a:rPr>
              <a:t>Russland</a:t>
            </a:r>
            <a:endParaRPr lang="en-US" sz="2000" b="1" dirty="0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552450" y="2276475"/>
            <a:ext cx="1858963" cy="3170099"/>
          </a:xfrm>
          <a:prstGeom prst="rect">
            <a:avLst/>
          </a:prstGeom>
          <a:solidFill>
            <a:srgbClr val="66FF66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Ledende</a:t>
            </a:r>
            <a:endParaRPr lang="en-GB" sz="2000" dirty="0">
              <a:solidFill>
                <a:srgbClr val="0434B1"/>
              </a:solidFill>
              <a:latin typeface="Arial" charset="0"/>
            </a:endParaRPr>
          </a:p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Nordsjø</a:t>
            </a:r>
            <a:endParaRPr lang="en-GB" sz="2000" dirty="0">
              <a:solidFill>
                <a:srgbClr val="0434B1"/>
              </a:solidFill>
              <a:latin typeface="Arial" charset="0"/>
            </a:endParaRPr>
          </a:p>
          <a:p>
            <a:r>
              <a:rPr lang="en-GB" sz="2000" dirty="0">
                <a:solidFill>
                  <a:srgbClr val="0434B1"/>
                </a:solidFill>
                <a:latin typeface="Arial" charset="0"/>
              </a:rPr>
              <a:t>o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ffshore, </a:t>
            </a:r>
            <a:endParaRPr lang="en-GB" sz="2000" dirty="0">
              <a:solidFill>
                <a:srgbClr val="0434B1"/>
              </a:solidFill>
              <a:latin typeface="Arial" charset="0"/>
            </a:endParaRPr>
          </a:p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Maritim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,</a:t>
            </a:r>
          </a:p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teknologi</a:t>
            </a:r>
            <a:endParaRPr lang="en-GB" sz="2000" dirty="0" smtClean="0">
              <a:solidFill>
                <a:srgbClr val="0434B1"/>
              </a:solidFill>
              <a:latin typeface="Arial" charset="0"/>
            </a:endParaRPr>
          </a:p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Røft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klima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endParaRPr lang="en-GB" sz="2000" dirty="0">
              <a:solidFill>
                <a:srgbClr val="0434B1"/>
              </a:solidFill>
              <a:latin typeface="Arial" charset="0"/>
            </a:endParaRPr>
          </a:p>
          <a:p>
            <a:endParaRPr lang="en-GB" sz="2000" dirty="0">
              <a:solidFill>
                <a:srgbClr val="0434B1"/>
              </a:solidFill>
              <a:latin typeface="Arial" charset="0"/>
            </a:endParaRPr>
          </a:p>
          <a:p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Kompetanse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rgbClr val="0434B1"/>
                </a:solidFill>
                <a:latin typeface="Arial" charset="0"/>
              </a:rPr>
              <a:t>fra</a:t>
            </a:r>
            <a:r>
              <a:rPr lang="en-GB" sz="2000" dirty="0" smtClean="0">
                <a:solidFill>
                  <a:srgbClr val="0434B1"/>
                </a:solidFill>
                <a:latin typeface="Arial" charset="0"/>
              </a:rPr>
              <a:t> </a:t>
            </a:r>
          </a:p>
          <a:p>
            <a:r>
              <a:rPr lang="en-GB" sz="2000" b="1" dirty="0" err="1" smtClean="0">
                <a:solidFill>
                  <a:srgbClr val="0434B1"/>
                </a:solidFill>
                <a:latin typeface="Arial" charset="0"/>
              </a:rPr>
              <a:t>Norge</a:t>
            </a:r>
            <a:endParaRPr lang="en-GB" sz="2000" b="1" dirty="0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/>
              <a:t>Barents 2020:  </a:t>
            </a:r>
            <a:r>
              <a:rPr lang="en-GB" dirty="0" err="1" smtClean="0"/>
              <a:t>Russisk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 err="1" smtClean="0"/>
              <a:t>norsk</a:t>
            </a:r>
            <a:r>
              <a:rPr lang="en-GB" dirty="0" smtClean="0"/>
              <a:t> </a:t>
            </a:r>
            <a:r>
              <a:rPr lang="en-GB" dirty="0" err="1" smtClean="0"/>
              <a:t>samarbeidsprosjekt</a:t>
            </a:r>
            <a:r>
              <a:rPr lang="en-GB" dirty="0" smtClean="0"/>
              <a:t> </a:t>
            </a:r>
            <a:r>
              <a:rPr lang="en-GB" dirty="0" smtClean="0"/>
              <a:t>for </a:t>
            </a:r>
            <a:r>
              <a:rPr lang="en-GB" dirty="0" err="1" smtClean="0"/>
              <a:t>utvikling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</a:t>
            </a:r>
            <a:r>
              <a:rPr lang="en-GB" dirty="0" err="1" smtClean="0"/>
              <a:t>industrielle</a:t>
            </a:r>
            <a:r>
              <a:rPr lang="en-GB" dirty="0" smtClean="0"/>
              <a:t> </a:t>
            </a:r>
            <a:r>
              <a:rPr lang="en-GB" dirty="0" err="1" smtClean="0"/>
              <a:t>standarder</a:t>
            </a:r>
            <a:r>
              <a:rPr lang="en-GB" dirty="0" smtClean="0"/>
              <a:t> i </a:t>
            </a:r>
            <a:r>
              <a:rPr lang="en-GB" dirty="0" err="1" smtClean="0"/>
              <a:t>Barentshavet</a:t>
            </a:r>
            <a:endParaRPr lang="en-GB" dirty="0"/>
          </a:p>
        </p:txBody>
      </p:sp>
      <p:sp>
        <p:nvSpPr>
          <p:cNvPr id="222213" name="Oval 5"/>
          <p:cNvSpPr>
            <a:spLocks noChangeArrowheads="1"/>
          </p:cNvSpPr>
          <p:nvPr/>
        </p:nvSpPr>
        <p:spPr bwMode="auto">
          <a:xfrm>
            <a:off x="2051050" y="1196975"/>
            <a:ext cx="4756150" cy="4103688"/>
          </a:xfrm>
          <a:prstGeom prst="ellipse">
            <a:avLst/>
          </a:prstGeom>
          <a:gradFill rotWithShape="1">
            <a:gsLst>
              <a:gs pos="0">
                <a:srgbClr val="33CC33"/>
              </a:gs>
              <a:gs pos="100000">
                <a:srgbClr val="CCFFFF"/>
              </a:gs>
            </a:gsLst>
            <a:lin ang="0" scaled="1"/>
          </a:gradFill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nb-NO" sz="2400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2484438" y="2324100"/>
            <a:ext cx="354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b-NO" sz="2400" b="1">
                <a:solidFill>
                  <a:srgbClr val="0434B1"/>
                </a:solidFill>
                <a:latin typeface="Arial" charset="0"/>
              </a:rPr>
              <a:t>Offshore 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5011738" y="2755900"/>
            <a:ext cx="243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400" b="1" dirty="0" err="1" smtClean="0">
                <a:solidFill>
                  <a:srgbClr val="0434B1"/>
                </a:solidFill>
                <a:latin typeface="Arial" charset="0"/>
              </a:rPr>
              <a:t>Arktis</a:t>
            </a:r>
            <a:endParaRPr lang="en-GB" sz="2400" b="1" dirty="0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6" name="AutoShape 8"/>
          <p:cNvSpPr>
            <a:spLocks noChangeArrowheads="1"/>
          </p:cNvSpPr>
          <p:nvPr/>
        </p:nvSpPr>
        <p:spPr bwMode="auto">
          <a:xfrm>
            <a:off x="2311400" y="2451100"/>
            <a:ext cx="2559050" cy="1022350"/>
          </a:xfrm>
          <a:prstGeom prst="rightArrow">
            <a:avLst>
              <a:gd name="adj1" fmla="val 50000"/>
              <a:gd name="adj2" fmla="val 62578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7" name="AutoShape 9"/>
          <p:cNvSpPr>
            <a:spLocks noChangeArrowheads="1"/>
          </p:cNvSpPr>
          <p:nvPr/>
        </p:nvSpPr>
        <p:spPr bwMode="auto">
          <a:xfrm rot="10800000">
            <a:off x="4241800" y="2952750"/>
            <a:ext cx="2159000" cy="1000125"/>
          </a:xfrm>
          <a:prstGeom prst="rightArrow">
            <a:avLst>
              <a:gd name="adj1" fmla="val 61278"/>
              <a:gd name="adj2" fmla="val 61594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>
              <a:solidFill>
                <a:srgbClr val="0434B1"/>
              </a:solidFill>
              <a:latin typeface="Arial" charset="0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2843213" y="5589588"/>
            <a:ext cx="3095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434B1"/>
                </a:solidFill>
                <a:latin typeface="Arial" charset="0"/>
              </a:rPr>
              <a:t>Win-win </a:t>
            </a:r>
            <a:r>
              <a:rPr lang="en-GB" dirty="0" err="1" smtClean="0">
                <a:solidFill>
                  <a:srgbClr val="0434B1"/>
                </a:solidFill>
                <a:latin typeface="Arial" charset="0"/>
              </a:rPr>
              <a:t>gjennom</a:t>
            </a:r>
            <a:r>
              <a:rPr lang="en-GB" dirty="0" smtClean="0">
                <a:solidFill>
                  <a:srgbClr val="0434B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rgbClr val="0434B1"/>
                </a:solidFill>
                <a:latin typeface="Arial" charset="0"/>
              </a:rPr>
              <a:t>samarbeid</a:t>
            </a:r>
            <a:endParaRPr lang="en-GB" dirty="0">
              <a:solidFill>
                <a:srgbClr val="0434B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© www.a</a:t>
            </a:r>
            <a:r>
              <a:rPr lang="en-GB" smtClean="0">
                <a:latin typeface="Arial" pitchFamily="34" charset="0"/>
              </a:rPr>
              <a:t>kvaplan.niva.no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395288"/>
            <a:ext cx="8240713" cy="25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sz="4000" dirty="0" err="1">
                <a:latin typeface="Arial,Italic"/>
              </a:rPr>
              <a:t>Harmonising</a:t>
            </a:r>
            <a:r>
              <a:rPr lang="en-US" sz="4000" dirty="0">
                <a:latin typeface="Arial,Italic"/>
              </a:rPr>
              <a:t> </a:t>
            </a:r>
            <a:r>
              <a:rPr lang="en-US" sz="4000" dirty="0" err="1" smtClean="0">
                <a:latin typeface="Arial,Italic"/>
              </a:rPr>
              <a:t>av</a:t>
            </a:r>
            <a:r>
              <a:rPr lang="en-US" sz="4000" dirty="0" smtClean="0">
                <a:latin typeface="Arial,Italic"/>
              </a:rPr>
              <a:t> </a:t>
            </a:r>
            <a:r>
              <a:rPr lang="en-US" sz="4000" dirty="0" err="1" smtClean="0">
                <a:latin typeface="Arial,Italic"/>
              </a:rPr>
              <a:t>miljøovervåkingsmetoder</a:t>
            </a:r>
            <a:r>
              <a:rPr lang="en-US" sz="4000" dirty="0" smtClean="0">
                <a:latin typeface="Arial,Italic"/>
              </a:rPr>
              <a:t>  </a:t>
            </a:r>
            <a:r>
              <a:rPr lang="en-US" sz="4000" dirty="0">
                <a:latin typeface="Arial,Italic"/>
              </a:rPr>
              <a:t>monitoring </a:t>
            </a:r>
            <a:r>
              <a:rPr lang="en-US" sz="4000" dirty="0" smtClean="0">
                <a:latin typeface="Arial,Italic"/>
              </a:rPr>
              <a:t>methods and industrial standards</a:t>
            </a:r>
            <a:endParaRPr lang="en-US" sz="4000" dirty="0">
              <a:latin typeface="Arial,Italic"/>
            </a:endParaRP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17701" y="1628800"/>
            <a:ext cx="8785225" cy="16303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000000"/>
                </a:solidFill>
                <a:latin typeface="TimesNewRoman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 smtClean="0">
                <a:solidFill>
                  <a:schemeClr val="accent2"/>
                </a:solidFill>
                <a:latin typeface="Arial,Bold"/>
              </a:rPr>
              <a:t>Overvåking</a:t>
            </a:r>
            <a:r>
              <a:rPr lang="en-US" sz="2000" dirty="0" smtClean="0">
                <a:solidFill>
                  <a:schemeClr val="accent2"/>
                </a:solidFill>
                <a:latin typeface="Arial,Bold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,Bold"/>
              </a:rPr>
              <a:t>av</a:t>
            </a:r>
            <a:r>
              <a:rPr lang="en-US" sz="2000" dirty="0" smtClean="0">
                <a:solidFill>
                  <a:schemeClr val="accent2"/>
                </a:solidFill>
                <a:latin typeface="Arial,Bold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,Bold"/>
              </a:rPr>
              <a:t>miljøgifter</a:t>
            </a:r>
            <a:r>
              <a:rPr lang="en-US" sz="2000" dirty="0" smtClean="0">
                <a:solidFill>
                  <a:schemeClr val="accent2"/>
                </a:solidFill>
                <a:latin typeface="Arial,Bold"/>
              </a:rPr>
              <a:t> i </a:t>
            </a:r>
            <a:r>
              <a:rPr lang="en-US" sz="2000" dirty="0" err="1" smtClean="0">
                <a:solidFill>
                  <a:schemeClr val="accent2"/>
                </a:solidFill>
                <a:latin typeface="Arial,Bold"/>
              </a:rPr>
              <a:t>kystfarvann</a:t>
            </a:r>
            <a:r>
              <a:rPr lang="en-US" sz="2000" dirty="0" smtClean="0">
                <a:solidFill>
                  <a:schemeClr val="accent2"/>
                </a:solidFill>
                <a:latin typeface="Arial,Bold"/>
              </a:rPr>
              <a:t>, OSPAR </a:t>
            </a:r>
            <a:r>
              <a:rPr lang="en-US" sz="2000" dirty="0" err="1" smtClean="0">
                <a:solidFill>
                  <a:schemeClr val="accent2"/>
                </a:solidFill>
                <a:latin typeface="Arial,Bold"/>
              </a:rPr>
              <a:t>avtalen</a:t>
            </a:r>
            <a:endParaRPr lang="en-US" sz="2000" dirty="0" smtClean="0">
              <a:solidFill>
                <a:schemeClr val="accent2"/>
              </a:solidFill>
              <a:latin typeface="Arial,Bold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TimesNewRoman"/>
              </a:rPr>
              <a:t>    Pilot </a:t>
            </a:r>
            <a:r>
              <a:rPr lang="en-US" sz="2000" dirty="0" err="1" smtClean="0">
                <a:solidFill>
                  <a:schemeClr val="accent2"/>
                </a:solidFill>
                <a:latin typeface="TimesNewRoman"/>
              </a:rPr>
              <a:t>prosjekt</a:t>
            </a:r>
            <a:r>
              <a:rPr lang="en-US" sz="2000" dirty="0" smtClean="0">
                <a:solidFill>
                  <a:schemeClr val="accent2"/>
                </a:solidFill>
                <a:latin typeface="TimesNewRoman"/>
              </a:rPr>
              <a:t>: </a:t>
            </a:r>
            <a:r>
              <a:rPr lang="en-US" sz="2000" dirty="0">
                <a:solidFill>
                  <a:schemeClr val="accent2"/>
                </a:solidFill>
                <a:latin typeface="TimesNewRoman"/>
              </a:rPr>
              <a:t>Murmansk, Arkhangelsk, </a:t>
            </a:r>
            <a:r>
              <a:rPr lang="en-US" sz="2000" dirty="0" err="1">
                <a:solidFill>
                  <a:schemeClr val="accent2"/>
                </a:solidFill>
                <a:latin typeface="TimesNewRoman"/>
              </a:rPr>
              <a:t>Nenets</a:t>
            </a:r>
            <a:r>
              <a:rPr lang="en-US" sz="2000" dirty="0">
                <a:solidFill>
                  <a:schemeClr val="accent2"/>
                </a:solidFill>
                <a:latin typeface="TimesNewRoman"/>
              </a:rPr>
              <a:t>  2002 – 2010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 smtClean="0">
              <a:solidFill>
                <a:schemeClr val="accent2"/>
              </a:solidFill>
              <a:latin typeface="TimesNewRoman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 smtClean="0">
                <a:solidFill>
                  <a:schemeClr val="accent2"/>
                </a:solidFill>
                <a:latin typeface="TimesNewRoman"/>
              </a:rPr>
              <a:t>Norsk</a:t>
            </a:r>
            <a:r>
              <a:rPr lang="en-US" sz="2000" dirty="0" smtClean="0">
                <a:solidFill>
                  <a:schemeClr val="accent2"/>
                </a:solidFill>
                <a:latin typeface="TimesNewRoman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TimesNewRoman"/>
              </a:rPr>
              <a:t>russiske</a:t>
            </a:r>
            <a:r>
              <a:rPr lang="en-US" sz="2000" dirty="0" smtClean="0">
                <a:solidFill>
                  <a:schemeClr val="accent2"/>
                </a:solidFill>
                <a:latin typeface="TimesNewRoman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TimesNewRoman"/>
              </a:rPr>
              <a:t>miljøsamarbeid</a:t>
            </a:r>
            <a:endParaRPr lang="en-US" sz="2000" dirty="0" smtClean="0">
              <a:solidFill>
                <a:schemeClr val="accent2"/>
              </a:solidFill>
              <a:latin typeface="TimesNewRoman"/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/>
          <a:srcRect t="7874"/>
          <a:stretch>
            <a:fillRect/>
          </a:stretch>
        </p:blipFill>
        <p:spPr bwMode="auto">
          <a:xfrm>
            <a:off x="3708400" y="3132138"/>
            <a:ext cx="5207000" cy="3725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179512" y="499588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Organisert fra norsk side av Akvaplan-niva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055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  <a:r>
              <a:rPr lang="en-GB">
                <a:cs typeface="Arial" pitchFamily="34" charset="0"/>
              </a:rPr>
              <a:t>© www.a</a:t>
            </a:r>
            <a:r>
              <a:rPr lang="en-GB"/>
              <a:t>kvaplan.niva.no</a:t>
            </a:r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713788" cy="971550"/>
          </a:xfrm>
        </p:spPr>
        <p:txBody>
          <a:bodyPr/>
          <a:lstStyle/>
          <a:p>
            <a:r>
              <a:rPr lang="nb-NO" dirty="0" smtClean="0"/>
              <a:t>Maksimum tillatt konsentrasjon (MPC)</a:t>
            </a:r>
            <a:br>
              <a:rPr lang="nb-NO" dirty="0" smtClean="0"/>
            </a:br>
            <a:r>
              <a:rPr lang="nb-NO" dirty="0" smtClean="0"/>
              <a:t>Grunnlag for beskatning og bøtelegging</a:t>
            </a:r>
            <a:endParaRPr lang="en-GB" dirty="0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772816"/>
            <a:ext cx="8642350" cy="1585913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b-NO"/>
          </a:p>
        </p:txBody>
      </p:sp>
      <p:graphicFrame>
        <p:nvGraphicFramePr>
          <p:cNvPr id="288772" name="Object 4"/>
          <p:cNvGraphicFramePr>
            <a:graphicFrameLocks noChangeAspect="1"/>
          </p:cNvGraphicFramePr>
          <p:nvPr/>
        </p:nvGraphicFramePr>
        <p:xfrm>
          <a:off x="827088" y="1989138"/>
          <a:ext cx="76327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7" name="Microsoft Equation 3.0" r:id="rId3" imgW="2692400" imgH="431800" progId="Equation.3">
                  <p:embed/>
                </p:oleObj>
              </mc:Choice>
              <mc:Fallback>
                <p:oleObj name="Microsoft Equation 3.0" r:id="rId3" imgW="2692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7632700" cy="1214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107505" y="4293096"/>
            <a:ext cx="885698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2400" dirty="0" smtClean="0"/>
              <a:t>Et eksempel:</a:t>
            </a:r>
          </a:p>
          <a:p>
            <a:pPr>
              <a:spcBef>
                <a:spcPct val="50000"/>
              </a:spcBef>
            </a:pPr>
            <a:r>
              <a:rPr lang="nb-NO" sz="2400" dirty="0" smtClean="0"/>
              <a:t>50 </a:t>
            </a:r>
            <a:r>
              <a:rPr lang="nb-NO" sz="2400" dirty="0" smtClean="0"/>
              <a:t>tonn med tungolje ble sluppet ut </a:t>
            </a:r>
            <a:r>
              <a:rPr lang="nb-NO" sz="2400" dirty="0" smtClean="0"/>
              <a:t>etter et skipsuhell </a:t>
            </a:r>
          </a:p>
          <a:p>
            <a:pPr>
              <a:spcBef>
                <a:spcPct val="50000"/>
              </a:spcBef>
            </a:pPr>
            <a:r>
              <a:rPr lang="nb-NO" sz="2400" dirty="0" smtClean="0"/>
              <a:t>i </a:t>
            </a:r>
            <a:r>
              <a:rPr lang="nb-NO" sz="2400" dirty="0" smtClean="0"/>
              <a:t>Onega bukta i Kvitsjøen.</a:t>
            </a:r>
          </a:p>
          <a:p>
            <a:pPr>
              <a:spcBef>
                <a:spcPct val="50000"/>
              </a:spcBef>
            </a:pPr>
            <a:r>
              <a:rPr lang="nb-NO" sz="2400" dirty="0" smtClean="0"/>
              <a:t>Boten ble 50 </a:t>
            </a:r>
            <a:r>
              <a:rPr lang="nb-NO" sz="2400" dirty="0" err="1"/>
              <a:t>mill</a:t>
            </a:r>
            <a:r>
              <a:rPr lang="nb-NO" sz="2400" dirty="0"/>
              <a:t> </a:t>
            </a:r>
            <a:r>
              <a:rPr lang="nb-NO" sz="2400" dirty="0" smtClean="0"/>
              <a:t>Euro. </a:t>
            </a:r>
            <a:r>
              <a:rPr lang="nb-NO" sz="2400" dirty="0"/>
              <a:t>100 kg </a:t>
            </a:r>
            <a:r>
              <a:rPr lang="nb-NO" sz="2400" dirty="0" smtClean="0"/>
              <a:t>ville kostet </a:t>
            </a:r>
            <a:r>
              <a:rPr lang="nb-NO" sz="2400" dirty="0"/>
              <a:t>40.000 </a:t>
            </a:r>
            <a:r>
              <a:rPr lang="nb-NO" sz="2400" dirty="0" smtClean="0"/>
              <a:t>Euro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539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12768" cy="525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0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353175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940307" y="587829"/>
            <a:ext cx="693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Kongekrabbe i Barentshavet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939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6675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2002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Kongekrabbe, bestandsutvikling og fangst i russisk sone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0569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53200" y="6669088"/>
            <a:ext cx="2133600" cy="304800"/>
          </a:xfrm>
          <a:noFill/>
        </p:spPr>
        <p:txBody>
          <a:bodyPr/>
          <a:lstStyle/>
          <a:p>
            <a:pPr algn="r"/>
            <a:r>
              <a:rPr lang="en-GB" smtClean="0">
                <a:latin typeface="Arial" pitchFamily="34" charset="0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© www.a</a:t>
            </a:r>
            <a:r>
              <a:rPr lang="en-GB" smtClean="0">
                <a:latin typeface="Arial" pitchFamily="34" charset="0"/>
              </a:rPr>
              <a:t>kvaplan.niva.no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0" y="6521450"/>
            <a:ext cx="2843213" cy="336550"/>
          </a:xfrm>
          <a:prstGeom prst="rect">
            <a:avLst/>
          </a:prstGeom>
          <a:solidFill>
            <a:schemeClr val="hlink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 sz="1600" b="1">
                <a:solidFill>
                  <a:srgbClr val="003399"/>
                </a:solidFill>
              </a:rPr>
              <a:t>www.arcticfrontiers.com</a:t>
            </a:r>
            <a:endParaRPr lang="en-US" sz="1600" b="1">
              <a:solidFill>
                <a:srgbClr val="003399"/>
              </a:solidFill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635375" y="0"/>
            <a:ext cx="5508625" cy="7080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66"/>
                </a:solidFill>
              </a:rPr>
              <a:t>Arctic Tipping Point</a:t>
            </a:r>
            <a:endParaRPr lang="en-GB" sz="6000">
              <a:solidFill>
                <a:srgbClr val="FFFF66"/>
              </a:solidFill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635375" y="714375"/>
            <a:ext cx="550862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 dirty="0" smtClean="0">
              <a:solidFill>
                <a:srgbClr val="003399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3399"/>
                </a:solidFill>
              </a:rPr>
              <a:t>Forskning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err="1" smtClean="0">
                <a:solidFill>
                  <a:srgbClr val="003399"/>
                </a:solidFill>
              </a:rPr>
              <a:t>som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err="1" smtClean="0">
                <a:solidFill>
                  <a:srgbClr val="003399"/>
                </a:solidFill>
              </a:rPr>
              <a:t>støtte</a:t>
            </a:r>
            <a:r>
              <a:rPr lang="en-US" sz="2400" dirty="0" smtClean="0">
                <a:solidFill>
                  <a:srgbClr val="003399"/>
                </a:solidFill>
              </a:rPr>
              <a:t> for </a:t>
            </a:r>
            <a:r>
              <a:rPr lang="en-US" sz="2400" dirty="0" err="1" smtClean="0">
                <a:solidFill>
                  <a:srgbClr val="003399"/>
                </a:solidFill>
              </a:rPr>
              <a:t>næringsutvikling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err="1" smtClean="0">
                <a:solidFill>
                  <a:srgbClr val="003399"/>
                </a:solidFill>
              </a:rPr>
              <a:t>og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err="1" smtClean="0">
                <a:solidFill>
                  <a:srgbClr val="003399"/>
                </a:solidFill>
              </a:rPr>
              <a:t>forvaltning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err="1" smtClean="0">
                <a:solidFill>
                  <a:srgbClr val="003399"/>
                </a:solidFill>
              </a:rPr>
              <a:t>av</a:t>
            </a:r>
            <a:r>
              <a:rPr lang="en-US" sz="2400" dirty="0" smtClean="0">
                <a:solidFill>
                  <a:srgbClr val="003399"/>
                </a:solidFill>
              </a:rPr>
              <a:t> marine </a:t>
            </a:r>
            <a:r>
              <a:rPr lang="en-US" sz="2400" dirty="0" err="1" smtClean="0">
                <a:solidFill>
                  <a:srgbClr val="003399"/>
                </a:solidFill>
              </a:rPr>
              <a:t>ressurser</a:t>
            </a:r>
            <a:r>
              <a:rPr lang="en-US" sz="2400" dirty="0" smtClean="0">
                <a:solidFill>
                  <a:srgbClr val="003399"/>
                </a:solidFill>
              </a:rPr>
              <a:t> i </a:t>
            </a:r>
            <a:r>
              <a:rPr lang="en-US" sz="2400" dirty="0" err="1" smtClean="0">
                <a:solidFill>
                  <a:srgbClr val="003399"/>
                </a:solidFill>
              </a:rPr>
              <a:t>Nordområdene</a:t>
            </a:r>
            <a:endParaRPr lang="en-US" sz="2400" dirty="0">
              <a:solidFill>
                <a:srgbClr val="003399"/>
              </a:solidFill>
            </a:endParaRPr>
          </a:p>
          <a:p>
            <a:endParaRPr lang="nb-NO" dirty="0">
              <a:solidFill>
                <a:srgbClr val="003399"/>
              </a:solidFill>
            </a:endParaRPr>
          </a:p>
          <a:p>
            <a:endParaRPr lang="en-US" dirty="0">
              <a:solidFill>
                <a:srgbClr val="00339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nb-NO" sz="2400" dirty="0">
                <a:solidFill>
                  <a:srgbClr val="3333CC"/>
                </a:solidFill>
              </a:rPr>
              <a:t> </a:t>
            </a:r>
            <a:r>
              <a:rPr lang="nb-NO" sz="2400" dirty="0" smtClean="0">
                <a:solidFill>
                  <a:srgbClr val="3333CC"/>
                </a:solidFill>
              </a:rPr>
              <a:t>Politikk seksjon </a:t>
            </a:r>
            <a:r>
              <a:rPr lang="nb-NO" sz="2400" dirty="0">
                <a:solidFill>
                  <a:srgbClr val="3333CC"/>
                </a:solidFill>
              </a:rPr>
              <a:t>(2 </a:t>
            </a:r>
            <a:r>
              <a:rPr lang="nb-NO" sz="2400" dirty="0" smtClean="0">
                <a:solidFill>
                  <a:srgbClr val="3333CC"/>
                </a:solidFill>
              </a:rPr>
              <a:t>dager)</a:t>
            </a:r>
            <a:endParaRPr lang="nb-NO" sz="2400" dirty="0">
              <a:solidFill>
                <a:srgbClr val="3333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nb-NO" sz="2400" dirty="0">
                <a:solidFill>
                  <a:srgbClr val="3333CC"/>
                </a:solidFill>
              </a:rPr>
              <a:t> </a:t>
            </a:r>
            <a:r>
              <a:rPr lang="nb-NO" sz="2400" dirty="0" smtClean="0">
                <a:solidFill>
                  <a:srgbClr val="3333CC"/>
                </a:solidFill>
              </a:rPr>
              <a:t>Vitenskap seksjon (3 dager)</a:t>
            </a:r>
            <a:endParaRPr lang="nb-NO" sz="2400" dirty="0">
              <a:solidFill>
                <a:srgbClr val="3333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nb-NO" sz="2400" dirty="0">
                <a:solidFill>
                  <a:srgbClr val="3333CC"/>
                </a:solidFill>
              </a:rPr>
              <a:t> Young Scientists Forum</a:t>
            </a:r>
            <a:endParaRPr lang="en-US" sz="2400" dirty="0">
              <a:solidFill>
                <a:srgbClr val="3333CC"/>
              </a:solidFill>
            </a:endParaRPr>
          </a:p>
          <a:p>
            <a:endParaRPr lang="en-US" sz="2400" dirty="0">
              <a:solidFill>
                <a:srgbClr val="003399"/>
              </a:solidFill>
            </a:endParaRPr>
          </a:p>
          <a:p>
            <a:endParaRPr lang="nb-NO" sz="2800" dirty="0">
              <a:solidFill>
                <a:srgbClr val="FF0000"/>
              </a:solidFill>
            </a:endParaRPr>
          </a:p>
          <a:p>
            <a:r>
              <a:rPr lang="nb-NO" sz="2800" dirty="0" smtClean="0">
                <a:solidFill>
                  <a:srgbClr val="0070C0"/>
                </a:solidFill>
              </a:rPr>
              <a:t>  2011 jubileumsseminar: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“</a:t>
            </a:r>
            <a:r>
              <a:rPr lang="en-US" sz="2000" dirty="0" smtClean="0">
                <a:solidFill>
                  <a:srgbClr val="FF0000"/>
                </a:solidFill>
              </a:rPr>
              <a:t>Fra </a:t>
            </a:r>
            <a:r>
              <a:rPr lang="en-US" sz="2000" dirty="0" err="1">
                <a:solidFill>
                  <a:srgbClr val="FF0000"/>
                </a:solidFill>
              </a:rPr>
              <a:t>Lomonosov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til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Nansen </a:t>
            </a:r>
            <a:r>
              <a:rPr lang="en-US" sz="2000" dirty="0" smtClean="0">
                <a:solidFill>
                  <a:srgbClr val="FF0000"/>
                </a:solidFill>
              </a:rPr>
              <a:t>– </a:t>
            </a:r>
            <a:r>
              <a:rPr lang="en-US" sz="2000" dirty="0" err="1" smtClean="0">
                <a:solidFill>
                  <a:srgbClr val="FF0000"/>
                </a:solidFill>
              </a:rPr>
              <a:t>og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videre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nb-NO" sz="2800" dirty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6630" name="Picture 7" descr="logo_Arctic_Fronti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0538" y="5876925"/>
            <a:ext cx="23034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0046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8" y="692696"/>
            <a:ext cx="803520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9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B42AF-58F2-4AA2-A786-625ADCE8E6AA}" type="slidenum">
              <a:rPr lang="en-GB" altLang="ja-JP"/>
              <a:pPr/>
              <a:t>4</a:t>
            </a:fld>
            <a:endParaRPr lang="en-GB" altLang="ja-JP"/>
          </a:p>
        </p:txBody>
      </p:sp>
      <p:pic>
        <p:nvPicPr>
          <p:cNvPr id="172037" name="Picture 5" descr="_Escenic-delelinje_1259137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332656"/>
            <a:ext cx="6201742" cy="6224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5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752528" cy="52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363" y="43798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Havområder utenfor 200 </a:t>
            </a:r>
            <a:r>
              <a:rPr lang="nb-NO" sz="2800" dirty="0" err="1" smtClean="0"/>
              <a:t>nm</a:t>
            </a:r>
            <a:r>
              <a:rPr lang="nb-NO" sz="2800" dirty="0" smtClean="0"/>
              <a:t> grensa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7068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GB">
                <a:solidFill>
                  <a:srgbClr val="FFFFFF"/>
                </a:solidFill>
              </a:rPr>
              <a:t>kvaplan.niva.no</a:t>
            </a:r>
          </a:p>
        </p:txBody>
      </p:sp>
      <p:pic>
        <p:nvPicPr>
          <p:cNvPr id="137218" name="Picture 2" descr="NHtempSince2000BP"/>
          <p:cNvPicPr>
            <a:picLocks noChangeAspect="1" noChangeArrowheads="1"/>
          </p:cNvPicPr>
          <p:nvPr/>
        </p:nvPicPr>
        <p:blipFill>
          <a:blip r:embed="rId3" cstate="print"/>
          <a:srcRect l="5098" t="23962" r="3578" b="26030"/>
          <a:stretch>
            <a:fillRect/>
          </a:stretch>
        </p:blipFill>
        <p:spPr bwMode="auto">
          <a:xfrm>
            <a:off x="179388" y="1196975"/>
            <a:ext cx="8388350" cy="5257800"/>
          </a:xfrm>
          <a:prstGeom prst="rect">
            <a:avLst/>
          </a:prstGeom>
          <a:noFill/>
        </p:spPr>
      </p:pic>
      <p:sp>
        <p:nvSpPr>
          <p:cNvPr id="137219" name="Line 3"/>
          <p:cNvSpPr>
            <a:spLocks noChangeShapeType="1"/>
          </p:cNvSpPr>
          <p:nvPr/>
        </p:nvSpPr>
        <p:spPr bwMode="auto">
          <a:xfrm flipV="1">
            <a:off x="4284663" y="1700213"/>
            <a:ext cx="576262" cy="10795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>
            <a:off x="4932363" y="1989138"/>
            <a:ext cx="719137" cy="1152525"/>
          </a:xfrm>
          <a:prstGeom prst="line">
            <a:avLst/>
          </a:prstGeom>
          <a:noFill/>
          <a:ln w="1016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 flipV="1">
            <a:off x="4859338" y="836613"/>
            <a:ext cx="792162" cy="8636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nb-NO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0" y="6491288"/>
            <a:ext cx="17494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nb-NO" dirty="0">
                <a:solidFill>
                  <a:srgbClr val="000000"/>
                </a:solidFill>
                <a:latin typeface="Times New Roman" pitchFamily="18" charset="0"/>
              </a:rPr>
              <a:t>Fra Humlum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226687" y="328781"/>
            <a:ext cx="78501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b-NO" sz="2400" dirty="0" smtClean="0">
                <a:solidFill>
                  <a:srgbClr val="FF0000"/>
                </a:solidFill>
                <a:latin typeface="Comic Sans MS" pitchFamily="66" charset="0"/>
              </a:rPr>
              <a:t>De lange klimalinjer.</a:t>
            </a:r>
          </a:p>
          <a:p>
            <a:pPr eaLnBrk="0" hangingPunct="0">
              <a:spcBef>
                <a:spcPct val="50000"/>
              </a:spcBef>
            </a:pPr>
            <a:r>
              <a:rPr lang="nb-NO" sz="2400" dirty="0" smtClean="0">
                <a:solidFill>
                  <a:srgbClr val="FF0000"/>
                </a:solidFill>
                <a:latin typeface="Comic Sans MS" pitchFamily="66" charset="0"/>
              </a:rPr>
              <a:t> Fra Grønland, rekonstruert </a:t>
            </a:r>
            <a:r>
              <a:rPr lang="nb-NO" sz="2400" dirty="0">
                <a:solidFill>
                  <a:srgbClr val="FF0000"/>
                </a:solidFill>
                <a:latin typeface="Comic Sans MS" pitchFamily="66" charset="0"/>
              </a:rPr>
              <a:t>etter iskjerner</a:t>
            </a:r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544522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nb-NO" sz="2400" b="1" dirty="0" smtClean="0">
                <a:solidFill>
                  <a:srgbClr val="000000"/>
                </a:solidFill>
                <a:latin typeface="Comic Sans MS" pitchFamily="66" charset="0"/>
              </a:rPr>
              <a:t>Lille istid</a:t>
            </a:r>
            <a:endParaRPr lang="nb-NO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3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20" grpId="0" animBg="1"/>
      <p:bldP spid="1372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19238"/>
            <a:ext cx="75628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18909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/>
              <a:t>Havtemperatur i Kolasnittet</a:t>
            </a:r>
            <a:endParaRPr lang="nb-NO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90575" y="5517232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Grønn = årsmiddel</a:t>
            </a:r>
          </a:p>
          <a:p>
            <a:r>
              <a:rPr lang="nb-NO" sz="2400" dirty="0" smtClean="0"/>
              <a:t>Blå = 5 års middel</a:t>
            </a:r>
          </a:p>
          <a:p>
            <a:r>
              <a:rPr lang="nb-NO" sz="2400" dirty="0" smtClean="0"/>
              <a:t>Rød = 30 årsmiddel</a:t>
            </a:r>
          </a:p>
          <a:p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6300192" y="62558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PINRO og HI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41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810021" cy="48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nb-NO" sz="2800" dirty="0" smtClean="0">
                <a:solidFill>
                  <a:srgbClr val="FF0000"/>
                </a:solidFill>
                <a:latin typeface="Comic Sans MS" pitchFamily="66" charset="0"/>
              </a:rPr>
              <a:t>Fiskefartøyer i Ny-Ålesund, Kongsfjord 1930 </a:t>
            </a:r>
            <a:r>
              <a:rPr lang="nb-NO" sz="2800" dirty="0" smtClean="0">
                <a:solidFill>
                  <a:srgbClr val="FF0000"/>
                </a:solidFill>
                <a:latin typeface="Comic Sans MS" pitchFamily="66" charset="0"/>
              </a:rPr>
              <a:t>-tallet</a:t>
            </a:r>
            <a:r>
              <a:rPr lang="nb-NO" sz="28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eaLnBrk="0" hangingPunct="0"/>
            <a:r>
              <a:rPr lang="nb-NO" sz="2800" dirty="0" smtClean="0">
                <a:solidFill>
                  <a:srgbClr val="FF0000"/>
                </a:solidFill>
                <a:latin typeface="Comic Sans MS" pitchFamily="66" charset="0"/>
              </a:rPr>
              <a:t>2010: russerne vil starte fiskemottak i </a:t>
            </a:r>
            <a:r>
              <a:rPr lang="nb-NO" sz="2800" dirty="0" err="1" smtClean="0">
                <a:solidFill>
                  <a:srgbClr val="FF0000"/>
                </a:solidFill>
                <a:latin typeface="Comic Sans MS" pitchFamily="66" charset="0"/>
              </a:rPr>
              <a:t>Barentsburg</a:t>
            </a:r>
            <a:endParaRPr lang="nb-NO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FFFFFF"/>
                </a:solidFill>
                <a:cs typeface="Arial" pitchFamily="34" charset="0"/>
              </a:rPr>
              <a:t>© www.a</a:t>
            </a:r>
            <a:r>
              <a:rPr lang="en-GB">
                <a:solidFill>
                  <a:srgbClr val="FFFFFF"/>
                </a:solidFill>
              </a:rPr>
              <a:t>kvaplan.niva.no</a:t>
            </a:r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en-US"/>
          </a:p>
        </p:txBody>
      </p:sp>
      <p:graphicFrame>
        <p:nvGraphicFramePr>
          <p:cNvPr id="452611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5" name="Photo Editor-foto" r:id="rId4" imgW="8895238" imgH="4990476" progId="">
                  <p:embed/>
                </p:oleObj>
              </mc:Choice>
              <mc:Fallback>
                <p:oleObj name="Photo Editor-foto" r:id="rId4" imgW="8895238" imgH="4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8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kvaplan powerpoint mal">
  <a:themeElements>
    <a:clrScheme name="Akvaplan powerpoint 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kvaplan powerpoint 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kvaplan powerpoint mal 2006">
  <a:themeElements>
    <a:clrScheme name="Akvaplan powerpoint mal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 200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kvaplan powerpoint mal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PN Strategiseminar NICE">
  <a:themeElements>
    <a:clrScheme name="Akvaplan powerpoint mal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 200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kvaplan powerpoint mal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APN Strategiseminar NICE">
  <a:themeElements>
    <a:clrScheme name="Akvaplan powerpoint mal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 200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kvaplan powerpoint mal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APN Strategiseminar NICE">
  <a:themeElements>
    <a:clrScheme name="Akvaplan powerpoint mal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 200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kvaplan powerpoint mal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APN Strategiseminar NICE">
  <a:themeElements>
    <a:clrScheme name="Akvaplan powerpoint mal 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kvaplan powerpoint mal 200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kvaplan powerpoint mal 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vaplan powerpoint mal 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vaplan powerpoint mal 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">
  <a:themeElements>
    <a:clrScheme name="">
      <a:dk1>
        <a:srgbClr val="0434B1"/>
      </a:dk1>
      <a:lt1>
        <a:srgbClr val="FFFFFF"/>
      </a:lt1>
      <a:dk2>
        <a:srgbClr val="000000"/>
      </a:dk2>
      <a:lt2>
        <a:srgbClr val="C8C8C8"/>
      </a:lt2>
      <a:accent1>
        <a:srgbClr val="E6E6E6"/>
      </a:accent1>
      <a:accent2>
        <a:srgbClr val="4E9200"/>
      </a:accent2>
      <a:accent3>
        <a:srgbClr val="FFFFFF"/>
      </a:accent3>
      <a:accent4>
        <a:srgbClr val="032B97"/>
      </a:accent4>
      <a:accent5>
        <a:srgbClr val="F0F0F0"/>
      </a:accent5>
      <a:accent6>
        <a:srgbClr val="468400"/>
      </a:accent6>
      <a:hlink>
        <a:srgbClr val="0434B1"/>
      </a:hlink>
      <a:folHlink>
        <a:srgbClr val="999999"/>
      </a:folHlink>
    </a:clrScheme>
    <a:fontScheme name="defaul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Akvaplan powerpoint mal</Template>
  <TotalTime>2359</TotalTime>
  <Words>490</Words>
  <Application>Microsoft Office PowerPoint</Application>
  <PresentationFormat>On-screen Show (4:3)</PresentationFormat>
  <Paragraphs>155</Paragraphs>
  <Slides>28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Akvaplan powerpoint mal</vt:lpstr>
      <vt:lpstr>Akvaplan powerpoint mal 2006</vt:lpstr>
      <vt:lpstr>Office-tema</vt:lpstr>
      <vt:lpstr>2_APN Strategiseminar NICE</vt:lpstr>
      <vt:lpstr>3_APN Strategiseminar NICE</vt:lpstr>
      <vt:lpstr>6_APN Strategiseminar NICE</vt:lpstr>
      <vt:lpstr>8_APN Strategiseminar NICE</vt:lpstr>
      <vt:lpstr>default</vt:lpstr>
      <vt:lpstr>Photo Editor-foto</vt:lpstr>
      <vt:lpstr>Microsoft Equation 3.0</vt:lpstr>
      <vt:lpstr> Ny delelinje i Barentshavet - hva skjer?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Olje og gass potensiale i østlige Barenthavet </vt:lpstr>
      <vt:lpstr>PowerPoint Presentation</vt:lpstr>
      <vt:lpstr>Marin transport er økende,  uavhengig av klimaet</vt:lpstr>
      <vt:lpstr>Oppvarming</vt:lpstr>
      <vt:lpstr>PowerPoint Presentation</vt:lpstr>
      <vt:lpstr>PowerPoint Presentation</vt:lpstr>
      <vt:lpstr>PowerPoint Presentation</vt:lpstr>
      <vt:lpstr>PowerPoint Presentation</vt:lpstr>
      <vt:lpstr>Barents 2020:  Russisk – norsk samarbeidsprosjekt for utvikling av industrielle standarder i Barentshavet</vt:lpstr>
      <vt:lpstr>PowerPoint Presentation</vt:lpstr>
      <vt:lpstr>Maksimum tillatt konsentrasjon (MPC) Grunnlag for beskatning og bøtelegging</vt:lpstr>
      <vt:lpstr>PowerPoint Presentation</vt:lpstr>
      <vt:lpstr>PowerPoint Presentation</vt:lpstr>
      <vt:lpstr>PowerPoint Presentation</vt:lpstr>
      <vt:lpstr>PowerPoint Presentation</vt:lpstr>
    </vt:vector>
  </TitlesOfParts>
  <Company>Akvaplan-Niva 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salve</dc:creator>
  <cp:lastModifiedBy>Salve Dahle</cp:lastModifiedBy>
  <cp:revision>129</cp:revision>
  <dcterms:created xsi:type="dcterms:W3CDTF">2006-11-22T08:45:44Z</dcterms:created>
  <dcterms:modified xsi:type="dcterms:W3CDTF">2011-03-24T12:49:46Z</dcterms:modified>
</cp:coreProperties>
</file>